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0279975" cy="42808525"/>
  <p:notesSz cx="6794500" cy="99314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Blyth" initials="K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FC"/>
    <a:srgbClr val="CC3399"/>
    <a:srgbClr val="FF00FF"/>
    <a:srgbClr val="FFCCCC"/>
    <a:srgbClr val="DB53C8"/>
    <a:srgbClr val="D60093"/>
    <a:srgbClr val="CC00FF"/>
    <a:srgbClr val="FF3399"/>
    <a:srgbClr val="5DB3C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5254" autoAdjust="0"/>
  </p:normalViewPr>
  <p:slideViewPr>
    <p:cSldViewPr>
      <p:cViewPr>
        <p:scale>
          <a:sx n="40" d="100"/>
          <a:sy n="40" d="100"/>
        </p:scale>
        <p:origin x="-1416" y="377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767A-A52D-4878-93DD-19D96293A525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CB7B6-3FB4-4230-A5D7-7150AC542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7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9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5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0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8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1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2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5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EA3A-8FA9-447A-86AC-5D9259970179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9F2B-9AB5-4C3F-B2E6-4FDA17E91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1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0207" r="11655" b="8429"/>
          <a:stretch/>
        </p:blipFill>
        <p:spPr>
          <a:xfrm>
            <a:off x="-1" y="66260"/>
            <a:ext cx="10981723" cy="63603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55575" y="-144463"/>
            <a:ext cx="29602025" cy="6751061"/>
            <a:chOff x="155575" y="-144463"/>
            <a:chExt cx="29602025" cy="6751061"/>
          </a:xfrm>
        </p:grpSpPr>
        <p:sp>
          <p:nvSpPr>
            <p:cNvPr id="8" name="TextBox 7"/>
            <p:cNvSpPr txBox="1"/>
            <p:nvPr/>
          </p:nvSpPr>
          <p:spPr>
            <a:xfrm>
              <a:off x="10243443" y="305918"/>
              <a:ext cx="1929814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 err="1" smtClean="0"/>
                <a:t>SEARCH</a:t>
              </a:r>
              <a:r>
                <a:rPr lang="en-GB" b="1" dirty="0" err="1">
                  <a:solidFill>
                    <a:srgbClr val="CC3399"/>
                  </a:solidFill>
                </a:rPr>
                <a:t>Breast</a:t>
              </a:r>
              <a:r>
                <a:rPr lang="en-GB" b="1" dirty="0" smtClean="0"/>
                <a:t>: a </a:t>
              </a:r>
              <a:r>
                <a:rPr lang="en-GB" b="1" dirty="0"/>
                <a:t>new </a:t>
              </a:r>
              <a:r>
                <a:rPr lang="en-GB" b="1" dirty="0" smtClean="0"/>
                <a:t>resource to facilitate sharing of archived material derived from  </a:t>
              </a:r>
              <a:r>
                <a:rPr lang="en-GB" b="1" i="1" dirty="0" smtClean="0"/>
                <a:t>in </a:t>
              </a:r>
              <a:r>
                <a:rPr lang="en-GB" b="1" i="1" dirty="0"/>
                <a:t>vivo</a:t>
              </a:r>
              <a:r>
                <a:rPr lang="en-GB" b="1" dirty="0"/>
                <a:t> </a:t>
              </a:r>
              <a:r>
                <a:rPr lang="en-GB" b="1" dirty="0" smtClean="0"/>
                <a:t>breast cancer models.</a:t>
              </a:r>
              <a:endParaRPr lang="en-GB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99027" y="4410374"/>
              <a:ext cx="2325857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u="sng" dirty="0" smtClean="0"/>
                <a:t>Bethny Morrissey</a:t>
              </a:r>
              <a:r>
                <a:rPr lang="en-GB" sz="4000" baseline="30000" dirty="0" smtClean="0"/>
                <a:t>1</a:t>
              </a:r>
              <a:r>
                <a:rPr lang="en-GB" sz="4000" dirty="0" smtClean="0"/>
                <a:t>, Karen Blyth</a:t>
              </a:r>
              <a:r>
                <a:rPr lang="en-GB" sz="4000" baseline="30000" dirty="0" smtClean="0"/>
                <a:t>2</a:t>
              </a:r>
              <a:r>
                <a:rPr lang="en-GB" sz="4000" dirty="0" smtClean="0"/>
                <a:t>, Phil Carter</a:t>
              </a:r>
              <a:r>
                <a:rPr lang="en-GB" sz="4000" baseline="30000" dirty="0" smtClean="0"/>
                <a:t>3</a:t>
              </a:r>
              <a:r>
                <a:rPr lang="en-GB" sz="4000" dirty="0" smtClean="0"/>
                <a:t>, Claude Chelala</a:t>
              </a:r>
              <a:r>
                <a:rPr lang="en-GB" sz="4000" baseline="30000" dirty="0" smtClean="0"/>
                <a:t>3</a:t>
              </a:r>
              <a:r>
                <a:rPr lang="en-GB" sz="4000" dirty="0" smtClean="0"/>
                <a:t>, Ingunn Holen</a:t>
              </a:r>
              <a:r>
                <a:rPr lang="en-GB" sz="4000" baseline="30000" dirty="0" smtClean="0"/>
                <a:t>4</a:t>
              </a:r>
              <a:r>
                <a:rPr lang="en-GB" sz="4000" dirty="0" smtClean="0"/>
                <a:t>,  Louise Jones</a:t>
              </a:r>
              <a:r>
                <a:rPr lang="en-GB" sz="4000" baseline="30000" dirty="0" smtClean="0"/>
                <a:t>3</a:t>
              </a:r>
              <a:r>
                <a:rPr lang="en-GB" sz="4000" dirty="0" smtClean="0"/>
                <a:t> and Valerie Speirs</a:t>
              </a:r>
              <a:r>
                <a:rPr lang="en-GB" sz="4000" baseline="30000" dirty="0" smtClean="0"/>
                <a:t>1</a:t>
              </a:r>
              <a:r>
                <a:rPr lang="en-GB" sz="4000" dirty="0" smtClean="0"/>
                <a:t>.</a:t>
              </a:r>
            </a:p>
            <a:p>
              <a:pPr algn="ctr"/>
              <a:endParaRPr lang="en-GB" sz="2000" dirty="0" smtClean="0"/>
            </a:p>
            <a:p>
              <a:pPr algn="ctr"/>
              <a:r>
                <a:rPr lang="en-GB" sz="3200" baseline="30000" dirty="0"/>
                <a:t>1</a:t>
              </a:r>
              <a:r>
                <a:rPr lang="en-GB" sz="3200" dirty="0"/>
                <a:t>Leeds Institute of Cancer and Pathology, University of Leeds</a:t>
              </a:r>
              <a:r>
                <a:rPr lang="en-GB" sz="3200" dirty="0" smtClean="0"/>
                <a:t>, Leeds, </a:t>
              </a:r>
              <a:r>
                <a:rPr lang="en-GB" sz="3200" dirty="0"/>
                <a:t>UK. </a:t>
              </a:r>
              <a:r>
                <a:rPr lang="en-GB" sz="3200" baseline="30000" dirty="0"/>
                <a:t>2</a:t>
              </a:r>
              <a:r>
                <a:rPr lang="en-GB" sz="3200" dirty="0"/>
                <a:t>Cancer Research UK Beatson Institute, Glasgow, UK. </a:t>
              </a:r>
              <a:r>
                <a:rPr lang="en-GB" sz="3200" baseline="30000" dirty="0"/>
                <a:t>3</a:t>
              </a:r>
              <a:r>
                <a:rPr lang="en-GB" sz="3200" dirty="0"/>
                <a:t>Barts Cancer Institute, London, UK. </a:t>
              </a:r>
              <a:r>
                <a:rPr lang="en-GB" sz="3200" baseline="30000" dirty="0"/>
                <a:t>4</a:t>
              </a:r>
              <a:r>
                <a:rPr lang="en-GB" sz="3200" dirty="0"/>
                <a:t>Academic Unit of Clinical Oncology, University of Sheffield, Sheffield, UK. </a:t>
              </a:r>
            </a:p>
          </p:txBody>
        </p:sp>
        <p:sp>
          <p:nvSpPr>
            <p:cNvPr id="9" name="AutoShape 11" descr="data:image/jpeg;base64,/9j/4AAQSkZJRgABAQAAAQABAAD/2wCEAAkGBxQTEhUUEBQWFRUVFR4ZGBgWFxQfGxwdHhcZHBwXGxscICghGB0mHhwcITEhJSkrLi4xHyIzODMtNygtLisBCgoKDg0OGxAQGywkICQsLC8wLCwsLiwvLiwsLywsLCwtLywsLCwsLCwsNCwsLCwsLCwsLCwsLCwsLCwsLCwsLP/AABEIAJUBUQMBEQACEQEDEQH/xAAbAAEAAgMBAQAAAAAAAAAAAAAABQYDBAcBAv/EAEwQAAIBAwIDBQQECggDBwUAAAECAwAEERIhBRMxBiJBUWEHFDJxI4GRsTM0QkNSYnJ0obIVNVNzgpKzwSTD8Bc2Y5PC0eEWJVSDov/EABsBAQACAwEBAAAAAAAAAAAAAAABBAIDBQYH/8QAQhEAAgEDAgMECAMGBAQHAAAAAAECAwQREiEFMUETUWFxIjIzgZGhsdEUwfAGIzRCUuEVkrLxJGJyohZDU4LC0uL/2gAMAwEAAhEDEQA/AO40AoBQHjMBudhQETf9qLOH8LcxLjw1qT9g3rZGlOXJAgrn2o8OXZZWkP6kch/iQK2q0qvoG0ubI6b2rxfmrW4k+YVfvNbY8PqsrSvLePrTRqye1Gc/g+Hn/HOo+5a3Lhk+rNEuK2a/n+T+xiPtJvT0s4R85ifuWsv8Kfea3xm0XV/Awj2m3mrTyLbV+jzXz91P8MWcat/cZPilJR16Zae/GxmHtJvR1soT8piPvWp/wp95iuM2ne/gZo/alMPwnD2/wTKfvWtb4ZPvNkeK2j/n+T+xtQ+1eH87a3Ef+FW+41qlw+qixG7t5+rNfEkbX2ocNbYzNGf145B/EAitLtKq6FhNPkyese0tpN+CuIm9A65+w71qlTnHmhglAawB7mgFAKAUAoBQCgPM0AzQHtAKAUAoBQCgFAKAUAoBQCgFAKAUAoBQCgFAKAoftW4zcW6Wy2spiM0xRmAUnGnwyNt/KrllSjUm1I1V6vZUpVMZwsnObmweU5uZ5pj+s7Y+oeFdyFrCPQ8xV47cS9RKPz+og4TCvwxr9e/31uVOK5Io1OIXNT1pv6fQzySJGPAYGcDGamUox5mqnSq1nsm/HovNmw4KnDqVOM4bbbzHgR6iq9re0LqLlRkpJPD8H3Gy6sa9q0qscZ5dTyrRUPgOGZUDHLNg6RqYDqxAwckDJqjxC7/DW86kWtSWybxv0T7s8jp8NsHcVoqcXofX+/2LdLYKbf3cyJpWGM8wKPBzllGepxsMnfzr5PSvalO9V7GEtXaTxFv/AJVhPwWd33Hv50Izodi+TWCoJLglWJDAkYYYO3TI8DjBxX1y0uYV6UZKSbaT2f08Mnzy+sp0KssRelPZ+HTcyZq2UEegE6tKs2ldTYGyjBOSTsNgapXV/b2zjGrNJy2S6vyLtrw+vdJulHKXN8l8zCpSQdAds4IGd/OrScZcsM0zhWoPdNfFfA1puDwN1jH1ZH3VDpxfQ20+I3NPlN+/f6n1aWckJza3M0J8lckfZ0NaZ2lOXNF+lx2vH10n8jpnss4vPc2sjXMnMdJmQMQoOAB5AVwLunGFTET1NOeuCl3rJdKrGQoBQCgKFx/iHEJOKC0splij5AkdmjR9PeIJ33JOwAzVmnGmqWuazuSQ/bLjXEbGe2hF6JPeDgsbeEae+q9N8/Fn6q20YU6kZS08vEG922fitlbNcRXqyqnxg28SkAnGodQQCd6xoKjUlpcce8GH2hcbvrK3iuYboFZSBy2hi7uY9WzYyeh6+dLenTqScWvmDo9m5aNGPUqCfrAqo+ZBmqAKAUAoBQCgFAKAUAoBQCgFAKAUAoBQCgFAc19s/Sx/eT/LXQ4b7RlS/wD4Wp5MqteiPBntAfVvcyJqCMFVzlu6CW2xpJP5Pp86497wS2vK6r1stpYSzst85Xidm04zVtaHZU0ubee/Jv8ADruFziZVBgCMoY6Y2GCmSxzsO5keaqa8nxfh91ZScbectNXUm0syW+rThYz/ADYe2za7j1PDrynfU1Oolqi+Xd0yYeNQ26CNIQOYp1a0YFNJPeVznLHHTIGPDoaufs6+JVrqVeq2ocnGaaey20rGEvJsqcalawtezwsv1cd/VjgfHo4YkicNhC7cxHAPeYsMqwBHXGc1q4p+zle6uKlzQnCWrC0td2Fu8/lzM7Ti9OlTjSrRlBpLpz8iTN8VAuitwIG7mMp3cEn3jGNtRJXPljzrhqyU6rsIzpdqt84eHlY7POf5dpLx8jqSudNLtnGWO7G68cEZxrjiTJylDYEqvqZwTgY30qNgTsSTivQcG/Z+tZXULmvOEXhx0rrnxbfuwca/4pCvQnSoxlLbd42X+xk4PFbNGVkCrKjiRnlcDVvkBDnITAGRjG5FVuOPidC8c05ShJOKUE3hPvXLPdhp7FrhTtKtrHSktOOePWXX4nl/exr9FbAYkUyMfiRdbDZW2DZAGPJR61s4PwuvfT7W7b9DEU+TelY3znGG3nfeXkY8T4hGwhiklqbzjz3b2NK4uJZGUyuHCZ0nSAw1YypI6jbIr1HD+DW9hUlOhlaksrpldfM81fcYqXlFU6iWU85R811TjnooC5exn8Vn/en+5a83f+1PoVv7GHkvodBqkbRQCgFARcHCNN5Jc6s64Uj046aWYk58c6v4Vm5+jpBzn2xfj3Df2j/qxVctPZzJOk9oeGC6tprcnTzYymcZxkdceOKpU56JKXcQige26HTw+3TOdMyrn5ROM1bsn+8b8CSS4Zwu+vLdZpLuS1DIDDDCFwq6e6ZGIy5PXG1YSnThLCWe9gzeyztJNdwypckNJBJo1gAahjqfXIP8Ki5pRhJaeoZp2XFrjil5MlvM1vaWx0lowvMkfJHxEHSu2fs86ycI0YJtZbBn4Vxme14l/R91KZ45U1wSuAHHXuMRs3wnf5VEoRnT7SKxjmgX2qpAoBQCgFAKAUAoBQCgFAKAUAoBQCgOa+2fpY/vJ/lrocN9oypf/wALU8mVWvRHgzJbRa2VchdRxk5x6ZxWFSeiLk+htoUnVqKCaTfeSd9wF4xsQ5A7yjqDgE4/TAzjI9dqqUr6nN45d3j9jo3HB69Kmp8+/HNfchzKVwy4ypzvuPUEeKkZB9Km/toXFvOnPu6c8rdNeKfI0cNuJUbmEk+uH5PmWSLgluQ7iNBgZjLSycljg9FYgFRt4EeVfMKnGuIehRdWbT9ZKK1pbc3HO7Xv7z30bC1U+0VOOe82rO7jL6pmiKhe7r5DOGz4csd0Y9TVC4ta8aWi3Uk876daWMddT3eeuF4ltPfc+I7leYrGVNmyZcvl1J/BlMYA8M5wOo3JrZO2qOi49m+W0PRxGX9WrOX9XybwRncXlwuXEDRAMuAo5AUkgg8wMMkZ8j0qLe3m4xdzGeU+b1t46aHF4Tx0fXwJb7jBxLhFtEC4jXSELameVogwBwmgHAHTrtVy04vxO5XYSrTzlLSlFScX1y1l+OPNlT8Fawl2miKfeVtCTu27NufmetfVqFCFClGnBYUVhfr6nzq5ryr1pVJ7tsmrPs9I4OSFbGynr4/EeibA9d9ulV6l/TjLC38f1zL9Hg1epT1vbuT6/YiJUAJAIYA9RnB9Rnwq5CWqKZy6sNE3HKeO7keCsjAuXsZ/FZ/3p/uWvNX/ALU+hW/sYeS+h0GqRtFAKAUAoDk3th/HuG/tH/Viq/a+zmSdZqgQcz9vX4lF/f8A/Lertj678iUdC4ePoY/7tf5RVOXNkHNPY4pKcRC9TKQPnh6u3fOPkSR3sl4NzkuY2uLiCSObDJE4XO2MkEHfUCKyup40tJNYDLRxPszBb3NpcSzXVxMZ1jiDyKeuok/DuoGSRWiNWUoyikksAv1ViBQCgFAKAUAoBQCgFAKAUAoBQCgFAc19s/Sx/eT/AC10OG+0Kl//AAtTyZVa9EeDLBwLhyMnN1OrgkLpKjcEd9WGcYGRpYDJOBmuVeXLUuzwmv1+so9Hwvh6lFV9TT3+P5ozXd88I0uuoZwCvdwRnPcO8TDPRSFJ3warU7btt4P3P9bnUr8Q/C7V4vfrHk/i9n4b+ZG3fD1nDtaknIJaI4Eq+ZA6SL6r9ldCnXdPEK2z7+jPP1bVVG69t6Szlx6r3fY0bO40FebEJNKhfwjqxI8STkk4wMasbdBXCuv2erST/DVlHLzvFNb9MLC8c4z4s7VL9pKX/mwafg/0yUj43aj47Qj/AMpv4swNcGt+y/Gv5biL97j9Ey5D9oLKXSXw/uZRxyy6+6nHnohx/NVf/wAMce/9df55f/U2f47Y8sv/ACsxycatD8Nox+XKH3Nmt9L9meOZ9K4j8W//AImufH7KPR/Ai7yQSalhjMYkAXGtmI33xgDJOwwSR6V6Cy4FXpyhO5qqTi87R+/LHPKSfiULn9oaU4OFKDeVjfx8Fk34bVICGuSdeMrEmOYMjZnztHjrg77dK7lStKsnCl730/ucm3to2zjWuXjqo9X3bdF5kjbXrzrhF0DJ/WJOGfCIPjbYnU5bSTtXOqUFR9d58F9+h6ChfO7T7GOF1cvyXV+9YNXj/DkjXWrMzM2DlgRnfvFicuW2I0jA39KuWVzKb0YS/X5HH4rw9Uk6ybecdPi3/ZEHXTPPly9jP4rP+9P9y15q/wDan0G39jDyX0Og1SNwoBQCgMN5CXRlDshYY1JjUvqMgjPzFSnhgp/FfZxFcur3F1dyMg7pLxZXfO2IxjfB+qt8blxWIpAsXCeEtCSWuZ58jGJjGQPUaUU5+dapT1dEgQ/aTsNHen/ibi5KBiyxhogqkjG3cz9pNbKdd0/VSBvw9nWWDki7ucZGH1RawoXGgHl4x47jPrWHaelq0okjOA9gI7Ni1vc3S6mBddURDYOcNmP6tsGtk7hzWJJA2eJdionuDcwSS2s5+J4SMP8AtowKtWMazUdMlleIybPDOzSxyieaaW5mUEK8pXCA9dCKAqk+J61jKo2tKWECerWQKAUAoBQCgFAKAUAoBQCgFAKAUAoDm3tn6WP7yf5a6HDfaP3FS/8A4Wp5Mr3DVXmKZADGD386sBehJK/D6E7Zxnau3cylGm9PPoeQsKcKlZKp6vXLx8/p9Syy2qfFB9GQuRpxkqqt3mX86uAo5i75Y4Jrh9s2/wB5v9V5P8j16tOyj/w7w0uXR+fj4kPJxYnMd1GHUHB0bSJgn4CSQQCTs3XPWujC0dP95Rlv48mcKvxOFf8Ac3MMY6rmn5M14uFLI+VlLRh0C6QyNkvEMMeqka8EDz61SuOITdb8O449HU8+bX5ZydHhnDaVNdupat2lju8fHo0y/P2EtGYs4lYn9KeY/b3sn66qq8rKOlS2OhO1oTlqlCLffgkbbs1aR/BbRfMopP2tk1qlWqS5yZtjCMfVSXksER/QFseInNvFj3YNjQunVzCNWnpnG2cVn2s+zxl8ydMc6sb95L3PZq0kGGt4vmEUH7VANYRqzjumyJRjJYks+e5CcV7GW0UM0kIlR1icqVnnGCEJGMNtvW9XVWTUZPKyYQt6MJaowSfgkUkcOWNyJpu5p1A4zK/w5GOhbfqTt41eteIupKVGEN448t1n3HDv+FU4SVaVTCec53fu7/yNuLi75WO3jVF6ANksRnOXYEdDv3cY361uqWmrNStLfw/I1UOJ9nihbQ26Z5t97wS6WkYJM/0m3eLadQByMgHu24+FgTgt55NUFXkn+72/XXvO3OyjUi+3ep/JeXd58/ErF6O+SAApOV0hwpXwK69yPU13KDcoLPPr3njbyEYVpKGMdMbrHgy1+xn8Vn/en+5a4F/7U9xb+xh5L6HQapG0UAoBQFT4j7QrSA4nW4j3IBe3lUEjrpJADfVW+NtOXLHxJwb3B+1UVywWKO4wVLBnt5lQgeTkYJ8h41jOjKKy8fEYI+49odrGVEiXKFzhQ9tOpY+Sgr3j6Cs1bTfLHxGCf4RxRbhC6JKgDYxLG8beG+lwDj1rTOLg8P5EG/WIFAQcvau2W8WyLnnsMgYOnpkKW/SI3xWzspaNfQE2K1g9oBQCgFAKAUAoDV4nfpBE80p0pGupj6f71MYuTwga3Z/jkV5CJrckoSRuMEEHcEeBrKpBwlpkDN/ScfvHu+TzOXzMY206tPX51jpenV0Bu1AFAKAUAoBQHNvbP0sf3k/y10OG+0ZUv/4Wp5M1uCcTXliInDbgFtOdwQArY3A1E8ts5PiBVi9o1FNz6eGfn3eZQ4RXt5UlBtasY3SWV3eKPOKW7ovMtiRGGywQ5VWycEpuEYDAONs9DWVs6dV6KiWfr9zHiSr2iU7eTUeq5peXcjR9/SXa6GG8J41Gr/8Aag+P9pcH0NW+yqUN6W8f6X+Ryu2oXW1b0Z/1Lk/+pfmbXCYAh+NWUTKdSHUCOZbHI23+A7detefr1lO9qzxjEIL/AFv8z1XDbeVO2hT2bbfLrnkdCsu0VtL8EoOWVRkEZLjK4BG+QDg+h8qr0qkanq9C/XtatBpVFjOflzJTNZlcr3Eb+OC9DynC+7hdgT3ml2GAPGk6kYU8y7zdRoTrPTBb8/cTPD79JoxJEcq3oQQQcEEHcEHYg1jGSksoxrUp0puE1ufV8mqN180YfaDWa5ms5ReQ80wkusY5Opmc4AHKtj82OW6DerHDqvZXtfbOVDZec0UOMWruKMMNLDeW+SPj+k1i2tAVPjM4HMP7A6RL9rfKu32NStvW5f0r8+887+Jo2vo26zL+tr/SiR4ZaMVD3BJDH6NXO3UZZYzhWY52JwNjVO6lCnLRSW/Vr6Z6HZ4dCtcw7S5ba6J8n4vv8MmLjvFFdOWpydWSy4OdySrORlsMSQo06ehzWdjRqatb5eP2NPGbi37N04tanjkk+Xe+nuJT2M/is/70/wBy1Rv/AGp2Lf2MPJfQ6DVI3CgFAKA5l7efxOH+/wD+W1XbH2j8iUdC4R+Ai/uk/lFU5c2QysdvB/xHC/30f6b1voerPy/NEoz9pe3EdkT7xbXOgNpEiohRjjOFJcHz6jwNY06DqcmgfF929hTPJgubkIAZGgjDKmRnDNkDUB1Azipjbt82kMEvwTtDDdwGe2JdRnKgd8EDOgjwb/3rXOnKD0yIKlHxqxfikPNsriK9YBVaVUGBhsMQHIOwI1YJqx2dRUniS0km9xb2kQ2zhLi1u0ZvhzHH3t8ZXv7/APzWMLZzWYtAlLvtTy7fnvaXYXJ1Loj1qAM62GvZfrrWqWZacoHnCe18U0D3LRy28CKG5k6qqsDndcMc/wC+RjNJ0WpaU8vwBG/9oaBBO1pdrak4FwUTTjOA5XVrC+uK2fhnnGpZ7hgnOJ8fWKJJo4pbiNxqBgCthcZ1HLDY+ma0xp5eG8eZBBW3tKtpIuZFHM7ZYCIKmvCqC0jd7SkYB+IkVtdrJPDaJwb3D+3NrJZNekskaMVYMBqDbdwAHvE5GMdc1jKhJT0DBrnt4qKJLm0ureFhlZZEUr0yAwViUJ8MjyrL8PnaMk2MGXjnaGJrNZJbS4mt7iDW+hEIVCoOH74wcHwz0qIU2p4UkmmB2Iv7X3DmWMMiwoXxHpzIxB3wNR1E/Oorxn2mJvcMpXBu2Ej8WuJpLW5OIREIY49UiAEHLrkYyd/rFWZ0UqSSa8wXbiHbRYYVnltLwIQS2YlBjwxX6QFhpz1Hhgiq0aOqWE0MDgvbVbqNpILW6ZFViG0R4YrsUXv7t9g2O9J0HB4bQHBu2yXM5gS1ulZG0yF40Cxn9chzj6s1M6Dgs5QLTWgg9oBQHNvbOO7ZHwFz9610OG+0Kt8s21T/AKWVQivRHg84MttO0bBo2KMPEeXkR0Yeh2rVUoU5rEkWaF5WpSzGXufJm+Hhn+LTBL5jaFvn4xH7V+VVs1aHP0o/Nfcudnb3fqYhPu/lfl3eRucDgZBpOxWQ53B8bk9R1/B15ytUU69zNeC+EI/c9fw6jKlQo05c/wD9G1MkkawSQsE0w2qMWC6CcuRqJG2BvkYIB9a0WUVr35aUdm/qZi4vn2k37tsmO07T3CowaR1ktoZJXWblPzm3+jRkwGQZUqV37wBzXRdKLfLn3dDlYM5kkflmWQSMWhIbKZ0m6VlD6O7qwR023HXqad6koJLb0kXbDHaS/wCif+lnj8SmimkSBtGJzNHHhfpw1zy5I9xn1GnG7A9KytIJwk31b93j8SL2WqUM81CKfw+2AeP3EggWO5UNcFpu8IwsekoGtnJ/IGXOw1935mrXZxWW1y/WSlgjL+xLi3WMAkDBJIAAWGMFiT0Hc6mtVjWVPiVRy5dnH/VL7lDi9vOvaxjBZev5YMXPih/BYmk/tGH0S/sL+cP6x29DXexVr88xj839jzn/AA1p3VJ/9q+5HzzM7FpGLsepY5J/+PTpVqFGEFiKKVa7rVZapyZ8CsysXP2Lj/g5j53L/wC1eavvan0OisUorwX0OgVTNgoBQCgOZ+3n8Th/v/8AltV2x9o/IlHQeEfgIv7pP5RVOXNkFY7d/jPC/wB9/wCW9b6Pqz8vzRKI724f1ev9+v8AK9Z2XtPcCzdkuHpDYQIgwOSrH1Zl1MT5kkmtFSTlNt94Kb7Dh3Lwf+OPuNWb3nHyB8dqv+8Vj+wv3y1NL+HkCZ9r3BufYGRB9JbtzBjrjo38N/qrVaT01MPqDVk44b3hltHGcTXpEDEdVC/h2/yK3+YVPZ9nVbfJb/YEZ7Z5dKWVnGCI5G3VdshCiqo8M97x8cVss1vKfUFh4pxCeW2ktxwycK8RjAL22B3cDbX0G1aYxipKWtfMYPfZ5YXEHDTDdqVdDIFBKk6TuOhI8TtS4lGVTVEFV9jXBYp7W95q55p5LeB0ackA+G5z9QrfeTcZRx03BL9rOwyJw5bWxbSwuBKokcAyvpYFcnALadwP1awpXDdXXPu+AIpPaH9G1nxm1ki1oY2cIdwRjUUb7cqTWf4bfXSeQXWSONeEFYZObGtmVSQY7wWLAbbzx0qtu6uXzyCJ9iv9WL/ev99bL32oZF9j/wDvBxD9k/fHWdX+HgC82t5HeR3ERUhVd4GzjfAwSPTeqri4NP3kHP8A2Y8Y9yS/tbk490LSjPioyGx9YU/4qt3MO00yj1JwXfsRw9o7bXKPprhzPLnrqfcL/hXC/VVatLMsLktiGWGtQFAKAoHtohzZRv8A2VyjE+hDL95FXLGWKprrR105R70ylA16VHzxipBsWVk8raY1z4k+AHmx6KPU1rqVYU1mbN1GhUrS0U1llj7HWw1QqcMpYg43UjlXOceYPMH215JNTnXl3zf0ivyPoNFSp0qcc7qKL7BwuJECLGoQHIXAxkdDv6bVhCKhtHY2VKs6ktU3lnicKhGjTDGOXnRhE7ueunbu58cVnql3msjjwiHn8rlRiIQ50BVC55ucgAYzkZzSaU4YlvubKdSdN6oPD8CVFjH3Dy0zGMIdIyu2O6fydvKoWywjCUnJ5fMxnhUHjDF8fM+BPj/tOnxevWp1S7yDmvH7YMyIXVBz3XLnC5zcrgnwzoA3rO2qKnxBNrOab+Uo/cr8QpTq2jhCWHlf7e8ibu0eJtMilT6+I8wehHqK9VTqRqLVF5PC1qNSlLTNYZgrYaj5kbAJ8hmoZlFZeDoHsegK8MjJ/OPI/wD/AGR/tXl7x5qs+i4wsF2qsBQCgFAVzt72Z9/tTECFkUh4yemoeB9CCRW6hV7OeQQfZ/tLdW0SwX9lcs8S6RJCnMVwNgcg9cYrZOlCTzCSwSbdhZ3F7eRXV1CYIbYNyInI5jOwwZHA2XA6CsZONODjF5b5gi/aslxdQ+7W9pO5WUNzMJoICn4Tqyevl4Gs7VxhLVJoE5wzjMqWaBrK51xokZTTHknQRqHe+HIxn1FapQTn6yBWPZhFdWZmS4s5wJ5QwYBML1B1d7w8633LhPDUlsDBxpbuXitvepYXPKhVQQQmo/HkgasflefhWUNEaLhqWWDpttJz4cyRugdSGSQAMAcgggEjf51Ra0vZkFE9mnZCW1uJ2uA2iJmS3z0IYgvIPmFQfbVq4rRnFY95LJb2mdlHvoEMBAngYtHk4znGVz4HYEeorC3rKnLfkyD6se2EvLCzWN2LgDBRYsoW8xJnSAfWodFZ2ksE4PLX3i1t5GlgknnupJJHSDSRGSoCoSxGwUAZ880emcsJ4S7wV72Wx3Nkjw3FlcDmzBgyhCoBAU6u9kAYzW65cajzGS5AsXtIsbiWO19zXMqXiOD4LhJO8x8FyQD86028opy1dwRF9qOJPd2r20nDrg3LLpUFFMav/aLLnGAd89azpRUJKWpYBs+5TWfCks1gluJWhdSYtJVWbOxJI2y38KjVGpVcs4WQa3st94toFtbi0nQ8xjzMJoAO/e72R0x0rK60zlqi0DRnsryw4tPdx2r3MNwNuURkZC7HPQgjx2xWSlCpRUG8NAuHYqxmjike5UJLPM8zIDnRqOy58TgDNV60otpR5JYIZUO0fZjm8ch0HCTRCSdR4rGwBDejEIPqPlVinVxQeenIk6gKpEHtAKAUBXPaHw/n8OuUAyRGXUeqd7/attCWmomSjk/BnMscendmAGPM9MfbXqYyShl9EeCuqDjcSprv29/IuF52Zjgj1zO7Oo1OkYGMfo622Xfx8fAVzVxCVSemEVh7Js664LCnS7SrJ7btLu7l9yFnvJJsRRrpTwijyQfVj1kPqfsFW4UI0/3lR5fe+nkUKl5Oouxt46Y9y5vzfUsHY66SIxGZ1QYJBYgDPu9sMb/tH+NeYo+lGco9Zzf/AHy+x7bTpjGPcki2TdpoB8JeT1jjkYf5gNP8a2KlJkYMA7WRf2U/+QH+AYn+FT2MhgLxqLnGTLY5QULok5mdTEjl419MeFRoljAwfX/1TH4RTkeYiP3Z1fwp2T8BgzxdpbY/FJyz5TK8Z+xwKjspdwwc+48nOxysPqum0kEYP09yNj0PxfXWVGSp8QpTlt6E1/oK/EKUqtnOEVl7YNKC+aMcqVOZGDjlvkFT+o3WM+nT0r0UqCk+0pPD+T8zyVO9eOyuY6orv9ZeT/Jk3H2VSWLVbu+vGoJIAMr4AMNifUEj5VUXEnGeJxWPAv1OBp09dKTb57/rmUfj02iCTzxp+snFdKpLEcnN4bRdS6hF9Hl+47Z2U4fyLO3i6FIlB+eMn+JNeUqS1TbPbktWAFAKAUAoDygPaAUB5QDFAKA9oBQCgFAeYoD2gPMUB7QHmKA9oBQFA9oV5exXVm9uZRbhvpeUjPk6hkMqgkgr08KtUIwlCSfPoSTnZaykZ5ry5Tlyz4VEOMxwpnQh8mJJYjzPpWqo1hQjyX1BY61ECgFAY5Z1XGtlXPTJA++pSb5A+nUEEHcEYPyqAcEtbdrS6ntslWhlLRkddJOVYfVg16S1mqtLD6r/AHPNcbpOnVhXj+mty79nrI3atLeSPKkRwELDc4Bz1AA367VVupxtmo0Y4b6mdjGrfJyrybiunLL8cETxm9Cl47TTGjfEYySxJz3OYdyo22Xb1Nb7elKrHXW37k9l54+5ou69O1n2Vrhd75vy8PcZfeZIkHMHu5KqRHrd3YhQurlgqsQIUbk7+VedtuE3CbhGs2st+jGKSy28ampZ5noavFKMI9pUi13Z5vyX3IsXNxKwGtmYnYIiE/IEqWP2111wO0UdVVyl4ucsfDODhVOPXNSemjFLPLbLN2YckESzO82MctCuEOOsj4IyOukZPniq/wDhFnVf7qkkv6nn5LJaXEri3Wq5qZl/Qkvm8bGs3HpSDHohzp/8THo3Lzpzmqy/ZmSej8TU05zjbl3Z54Mn+0a06ux+e30NlIueAIJnWTG8LlMnzMbYAf8AZwDVtcKs6TxVpbf1Jv575Ri+I3Nda7We/WDSyvLbdGit3cRnAlYYPeUqB8xgY3+dWpcIoac0nJf+5tfPJWpcerxnprxTXXbDN3iKy3EQEZSYKVL/ABrLGFbV+CJYEfrKaoUOHyp3calWo9s4TSw8rHNJfBnTub+NW1l2Mc5XNc0/FczZ4LerI6pd6JQPgLkq37HM6EeQf7a6lzSnQi5UcpdV3eJyrGtSvJaLlJyXJ8m/B95u9obZ7LS1pK6Ry5OgN0P8Qc+da7Vwus9rFal17zK+VawwqM2ovpzx8Sn2lobviFtbnvDXzZf2V72/zxj6xW++qKnTwjLgVFtzry8l+Z3gnzrzp6I+IplYZRgw81IP3Ue3MGSgFAKArXbztUthb6wNcrnTEnm3mfQDf7B41uoUu0lgEZwvsdLNGJeI3Vw07jUVjlaNI8/kqExnHmazlWUXiEVgnJow8Zn4ZfR2l5K09rcfgZZMa0PTSxHxDJAz6g+dZOEasHKKw1zQLL274y1pYzTR/GoATPQFiACflnNaaFNTqKLIKXwjhd/zOHz28ksiyqJLmV5SVOo5aPlk4AC9NIzmrEp08SUl5EnVRVIgUAoBQCgFAKAUAoBQCgFAKAUAoBQCgPDQFBtLmCV7q4uoRMzEe7qyqxeInlosQOw1SKf8wJ2qy4ySjGLx3/ryJNyC9htxHNaPphMixzWxPwF2CZVDvEysRlBsRnbO9Y4lLaXxBX/bBwkxvDfxjOnEU2P0cnSx/iv1irXD62l6SreW6uKMqfXp5letlRyhJGlsd7GcKT1+qu9J+jlLJ4eMHGpok8b4Zdr/AItAsaw2B1Nju8uMl9WPiLuMA/IE/KuJCjWqTc6uy65fTuPUyuLWhT7Ojhy6Y3ee8rh4S6lnuiYV1HLPkuzeSr1kPr09a6X4inFKNFZfRL8+44is69WUqld6V1lL8l19x8TcT0qUtwYUI7zEjmOP1mHwD9VftNFbub11nnw6L7kyvIUV2dqsf8z5vy7jHwzhMkoBH0aMAUGgs7g5AZU2CrkfE7AbZ6VprX8YZUFnx6F614HKa115Yz06+9n2Oxz+8dx2ydtOELau9qGdSqUAUMDnxAxnNUo3clN1f9joy4RRlHRl4/XgYeJcOkhyXw8YxqcBgUJJAEiNum4IDAketX6N7Cp6Mlj6M5V3wepQXa0ZZxv3NePibKcSDgLdKZANhIPwqj5/nAPJt/Ws3bypPVR/y9P7FZXdK4Wm6W/9a5+9dT6XhMuVe1JlGe5JFkEHGcMPijbHgf40dxSnFxq7eD/W5CtLmhNToPKfKUevn9mWKDiltLCYrwhWA/LjIdW8TlF0sc79AfMVzuyuKVTXT3XhywdmVayuKWibSfjs0yizOsYZjgAdSBjNdzKSyeWhCVWahHdst3se4OQkt9KMNcHCZ8I1J3HzP8FFedvq2uek95b0VQpRproSctxFPELm8BmEv4taA5DDJ09zYSO2NRLbJ6YJrSk4vTHbHNm8x+8wRXVtLZxqkbpi4KAKAsjBIg6j8oSAjzGGqcScWpPyBexVYgUAoDkftMbmcY4fE26AxnHgdUwz/KBV+22ozaJOuVQIOYe3iAG1gf8AKWYgH0ZDn+UfZV2xfpteBJsdureebhXO940x+7Rs8PLU62yp1aydS+HTyrGg0quMdQbHsvtblrS2la6JhCkCDlR9AWUDmfFt1rG5cVNrHvBfxVYgUAoBQCgFAKAUAoBQCgFAKAUAoBQCgK52ruWZorRG5fvAcySZ3SKMLr0/rNqCg+GSfCttNLDk+n1JRXbHisVzLpjaOPklnsmP5KRoiOXBxmF8kA58DvkCtsouK368/wBd5JJ2MaXV9ru40imtx9HEQpYnG9wHx9In5KgdNycEgDCWYQxF7P8AWCC0cRskmieKUakkUqw9CMVpjJxeV0IOE3Fi9hctZz7rnVC56MhO3/Xgc+leis7hTiv1uee4zYZ/f015/ctXZnjcdqJC8bM7DCsunYeXe9ai9tqlfCi9ihwu8oW2p1E8vl5EdxW/58nMK42x1LNj9Zj1+oADwFbra37GLXPJp4hfu7mnjCXIjLK2mkuAugSRKQzgtGilNS5BZzgHwxkZz9le8rVYPGVh/EvcKtqdWaml6u7z8vj/ALl6vJXEJwyCQRs7SOTiTCkMcg/DpONAUqMjSRgZ5CxnwPVYIS97VRaGYROG5bAZkjwToGogg7jvaQFJbI6VhConLG/To+rfPquWctYxvky0sn3mLRElec5ALGMkgq+GZGZiFZWU4CEBVz1zWaWH3GJzu2WZZGSVSgXGVYbjIGFz+Vtvq3BruWlWpUTcsY6Hi+I28KMmsYbbx5d5OcF4n7u5cLnIwSGKsPkdwf2WBBqbq17dLfGCOHcR/CNprKZt9p+Lx3Lo8aMrBcMW097y6eW9Y2VCpRi4ze3QcUuqNzOM6aecb/kVzhXC24ldC2jyIIzqnceX6I9Sdh9Z8KwvblQjhHW4NYdmu3mt3y8F/c7vbwqiqiDSqgBQPAAYArzzbbyzulQEa2t7IljFHK841ugwOSx/OO+No3/Q65HdBycWPXhmb5fMk17S5txcTcPmdC0+rm7MJHkKKxk2GlF0nCjOe541LUtKmunLyBP9lryQiWCc6pLZxGZP7RSqsjkeDEHceYPnWqols11DJ2tZAoDmntf4TIDb38IJa1YawP0Q4YN8gQQfn6VctJrem+pJfuD8UjuYUmhYMjjIx4eYPkR0xVWcHB6WQc29pzniF5bcOtjqKsXmI6JkAb/JSx+sCrlt+7i6j9xJa/aHEE4TcIuwWEKPkCoFV7d5qp+IPn2V/wBV2/yb/Ualz7VkFtrSBQCgFAKAUAoBQCgFAKAUAoBQCgFAKAie0HDGlCSQkLPC2uInOnJGGRv1WXIPlsfCs4S07PkwUbiEDMs5tvohMqQXCNjVaKuotnfJRgSAy4A1Fum62YtJrO+N14mR7dX8cSQRTcqWNkacDW0fIjVBgwynvZLBtO4yOhAqIpvLW3Tz9wJ3h3F5QcW86XI0o3KuMxTKHUMn0mNL5BGMrnrk1rcE92seK3RBpdt4or2Dl3cM9tKuTFIYjIqtjxaHUCp8ft2rOi5QlmLT/XiMZ2ZzHhfE+8YZiNanSGB2bHr/ANZrv0aylszyfE+Fuk3Vper1Xd/YmKsnDJTszKFlkOMlUjkAxnaOX6Q48QEcnz8t8VyuJL1X5np/2fa0VF1yvzJrjMdw6yxxImGIY/SaXZkIkWNZFVVzgDvHOMgFs7VyZQUotN81jdZW+26fNeB6NPBUVt5NXK0sZPhwqurMVVSWJVQyKWVQupcE6iW2rn9k850vvw8PCk2sbtpvDepqW0cRS3N2rxLpwVHjCR3KRFYF1agVc6M5bUz7HQWw2nfoQO8K6LSSwn4d3yNDeSsce/GFAGNNtGGGCMMWkcrg9MBgAPLFdjhqelvxPM/tBKOqEeu/wNKukecIe9vjJILeBgCxw0hOFUeP/Q+QqpXrqKeD0HC+F6mqtZbdF3nV+ySRWduIbKCec9Xk5ZjDt4sWl07egzgedcCrmcsyeP14HqD64nxWQl1nmWIpHzHt7U6pdGQMtMwAQbjoFPkaiMFzSz4vkMEJPxOPl3VmF93UpKAnLkUh0bOoznIkZlGrPUetbdDyp8/13EkhZvPGI3u/pLj4IYk05nZNQSd+7mMBW3ycDqQDgVg9LbUdl18PAFq7P8MMEZ5ja5ZHMkr+BdsZx5KAAoHkBWmctT8DElKwAoDxlyMHcGgKpN7O7IuzxrLCX+IQzSop/wAKnA+qt6uJ4x+ROSX4D2dtrNStrEEz8R3LN+0xyTWudSU3mTIMPHOyttdtquVd9sYEsqrgHPwqwUn1xmphVlD1Scnxwbsha2rh7dHQjOBzZiu/XuFiufXFTOtOfrDJPVqIFAKAUAoBQCgFAKAUAoBQCgFAKAUAoBQEVxfgqzMJEYxToMLKmM4/RYHaRP1T9WDvWcZuO3QFO43wogsbpGhZmiLXMCmSFuU2pQ0Z78ODvj4fU1YhP+l557Px+pJvrAjyXV4WSe2wjxpF3zIyR4BYLnYHOFx138BWGcJR5MFf4JfXavHZpIyar99chwSY1GtkiDZ0xjpnGNwB41unGGNTXQnBMdo+FnipnhUQj3WTlq7F+YG0Kxbu7BTqxpOc4PStdOfY4lvuRsc/4jbXPD3EV8uUPwTLup9M+fod67FteRmsHnr/AIMpZqUOfd9vsblpeFGSeFhqTJB6qQQQysPFSNsfLyqzWpRrQ0s49ncVLOtnHg1yJrs92iFy5TS68uNNClzI+Na6hGNI+Be8BuxIBydIrz7hhal3vc9lQuY1s42LAZFNwzs8isUCFdE+eUGYAAadWRs+vHxZGcGsOmPsWMFc4p2kFtIYmRjqVXKqQqnvkKJEKlkBCq+FwdJ0noK2RgpNLPMq3N1GhzWWQ1zc7vLMw1Oxd2PiT5eQ6ADyAr0NOEaMFFckeMrVKt5W1Yy3yS7jW4Xw664kxSzXRENnmfIX5DxJ9B9dU7m8jDY71hweNPE6277ui+7Oj9l7H+jZILQpD/xAc60L8wsi5LNq+IEbbYxtXGqS7VOW+x3jVt+I6opWnmf3jVcQyQliRvqKYjz3QECkMBvk9c1LhuklttuSRy8KdrdVvH5BtSBBdyMAHhbTrgcNh27pKZK9QDWzWtXo755rx7wWFQZpWeyic6m1Ca41iFGKhS0UJwzsQOuANzvua0+qvSfuXMgnuE8GWEs7M0sz/HK+NR/VA6Ig8FXb6961ym5bcl3EEnWAFAKA1OK8Rjt4nmnYJGgyzH/rc52xUxi5PC5grkHay5kTmxcNnaI7qTJCrsP0hGTmtzoxTw5LPvJwZ+CdtIbqcQwBtXKZ31AqUKsF5bKd81E6EoLLBEcQ7ZXdve29rcQQ/TsoDpI5wC2k7EDcVsjQhKDkm9gX6qpAoBQCgKLP2ouLm5uIbAxRx2g+mmlVnyd+6iKRnod8+FWVSjGKlPfPQk1OF+0xTw6S7nTeOTlqF2EpxkFc507bnrjBrKVq+1UEMGze3/E47VryeW2hCprMPJkbA/QL6wdXQbDxqEqTloSb8cjYm+w3aUX9qJtHLYMUdc5GoY3B8QQQa1VqXZy0kFhrUDxvSgKFfdsru3vre0uIIf8AiCuGjkc4BbSdiBuMVajRhKDmnyJL9VUgiOKyXgf/AIZIGTH5x3DZ8tlIx0rOKhj0mwQ3s97XScQ5/NiWIwsq4Vic51Z6+WK2V6Kp4w+ZJcK0ECgFAKAUAoDzFARF72ZtpGLmPRIfzkTNG/8AmQgn662RqyXX4gjuI8HeFGmF42IlL5uI4ZNIUE7NhX6Z/KrJSUnjT8CSH4PNp5ZV9F6VV59SsIWaZjIsEhHwvudJ3I6b5wdk1nP9PTv26gmeNcctzbypexaWCEmCUDLnoBGekmSQAVORkdK1whLUtL96Bz/iPszu7eJZLN+YSgMsB2OojvBM7MPsPqav0r9J4ZVubOjX9db9/UrUHEY1+injMLqd1YEYPn5qa6dOpTlHG2PkefueG3VGfaUpOXiuZM+9uFz7xMFx/wDkS4x5fF0qXbUOelFVcTvc6NTz5LP0yQst6kjCK2hM8hO2kEnOeuep+f8AGsKlSnCOElsXrfh13Wl2lWTWfj/YtFr7NbqSJp71gZFXXHbrjBI72hz0Gd1wPPrXNq32qWF8Tu21pSt1imvf1Z0Hh3HYDDGthGJCUBWOPCrGCOkjdI8eI+L0NUJU5avSLOCG4k30ctwkgluoGSUyaGMQRSweOLcalVS+cHJPU+A2RW6i+T/W4J+Pg8kmHku3OodYUijyMfpYZ8f4q1a0tsA2rPs7bxtrEepx+clLSP8A53JNQ6kntkglMVgD2gFAKAUBQvbPC5sAyAsscyNIP1Rkb+mSKtWjXaYZKJns720s7pF5cyK5G8TkKw9MHqPUbVqqUJwe6INSDgnL4w1yiHRNa99gO7rDKOvmVA+ysnUzR0PoySr+0+5WPivDpJCFRMMzHwAkBJrfbJulJIE7f9vZoo/eG4fMLXI+kLxh8Ho/L6gH1xWqNvFvTqWRgt3D+JRzQpPG2Y3XUCdtsZ38seNV5RcXhkFXte2U100h4bac6KJiplkkCByOojGCW+ZxW90YwxreG+n3JN/gnawXdvJJbwsZojpe3ZlVg4Pw6jt57+lYTpaJJN7PqQc97EcRuIOIX6RWhkd2LPFzYwUw5PxHZvjxtVutGMqcW37yTJ7Y55RHCpthDFHLlWDoVclAxGhdxg6hk9frpZpNvfLBe5eIXU0DiThwIbumNp4iGUqSTsCPIY9aq6YqW0gafs04/DcRyx29r7skDAaAQcls56DrkVlcU5RacnnINnifa8+8mzsYfeJ1GZMuFjjH67YO+42AqI0fR1zeEDJwLtZzbl7O5i5Fyi6guoMrr+kjbZ+RHn5GonRxHXF5QKl7QP674b/g/wBY1vt/YTB0ji/E47aJ5p2CxoMkn+AHmSdgKpwi5PCIKtb9srl4veV4e/uvXPMXmlP7QR43HjjOcVvdGCenVv8AIkgfYc4b35l3DSqR8jzCK3XqxpXgGdTqiQKAUAoBQCgFAKAiu0/D2ntpI0xqOCA3wtpYNoY/otjSfnWdOSjJNgr8LGRrh7eNS76XkhkJEkU0SEINA2cEqmDnBwTvWx7JJ+7xRJEf0zHEircE3sZsxLMr4c89pERFAb8GXZmGnbGnYda26HLeO2+3kDeMhtklczTWiw6C4LC4gGskDBbvjBGCAQBkeFYes0sJ59z+wMXHrQ3Kut0thPysBnLywOurBXDEN1yMd7Bz61MJaH6OV8wUz/s+KsJHaL3ZvgBvEAJ8uZowRgeAzVr8U2tKznyI0R1asb95dLFDZIFhFjahk16l507lP7QkBdv1icVVk1Ue+X8iTK0glmMM73NyyyqjrlYohqAORGmGlUA6jnIxUYxHKSXzBp8P48wuEt5QsUHPmtmjjjXksVwEVT8Rchgx8MZrKVP0dS3ez8ScH12ehktV5bKzFhIkdsTlpV1aUcr+ZiVAAS3n4dDE2p7/ADDLv2f4ebe2hhZtRijVC2+5AxtnfFV5y1SbRiyQrECgFAKAUAoCudueM+6wxSHToa4jjk1AEctyQ2x9K20Ya5Y8GCJ4x7LbCfLIrQsd8xN3fnpOR9mK2Ru6kee5JW+z/vfCuJw2Ukpmt7j4Mk+RwQCToIIwQNjmt1TRWpOaWGgZvadbrJxXhqOMqxUEeY5o2qLZ4pTYLf7Sx/8Aa7r+7/8AUK0W/tYhFUhuWj7MZTOTEUyPJpCp/gTW9pO537yDZ7Ay38dhALa1t2jKlgzTsrNkkkkaDg/XWFdU3N6m8+RJs9jOB3MHEbma55MYulL8pJNTZDg5AIBIGTv61FapCVNKOdgR3Yn+vuI/4v50rOt7CAPfb7+Jw/3p/wBNqmw9owjpsHwr8h91UWQct9jD4/pA9cSg/Zrq9efykmh7LLm8Pvc1tDFM0k30jSysrAnLYGFORuazuVD0VJ4wgTXEODX0vErS9nS3txEVjbExOoF22GVGSQxAFao1KapygsvPgDW9oH9d8N/wf6xqbf2EwZPbpOeVax5xG8pLfUBj7yfqpZLeT8CDpcMShAoA0hQAPDGMY+yqbe4OaexSIK3EFX4VmUD5AyAfwq5eco+RLOn1SIPaAUAoBQCgFAKAUBH8T4PHMQx1JIvwyxnTIvoG8R+qcg+IrKM3EEHxPh1xy3jljS6ifB1RaYp8qQVbDdx2BAIOV6dK2RlHKaePmiSEk5A5gnLKZ50e498jaIFVAGhSFMZ3Abr9dbVq2x0W2CTDwuyCrbMtxFdCC7Z2CTRlnjERihbdgC6DScHyPjUyfNNNZXd1B93HB5uWGBaNzPcTLyWhYxiXTpjdXOlg25bHQnrUKcc+5LqDOjG2cvLJafS2UULK00arG6BgRpPxRnUTgb7etRjUsJPZ55EGEhHuZZomaYyFNJtoHZgEABAmbTGgfG4zgefjU8opPbzZJOWPBpi7uqJaiVzI7EiWcsRjIz9HEcYGRq6Vqc1jD3+hBP8ADeExwZ0Alm+ORyWdz5sx3Py6DwxWuUnIg3qxAoBQCgFAKAUBWPaD2fe+tkgjIGZ0ZyfBBnUR5nB2FbqFRU5amSjWsX4hZryWg99jTaORJFWTT4LIr4BIG2Qd6mSpzec4Bj4fwO4uL1b6+RY+ShW3gVtRBOcu7dM77Af7VLqRjDRDrzYITtLwXiNze210ttGotyCEMykth9R3xtW2nUpRpuOefgCd7YRXt1ZtBHaoGmTDkzLhO90G3e2AOfWtVJwhPU3yBrdl+B3HuP8AR99bqsRidDIkoJ3ORhcbHfr6VNWpHtO0gwYuzFtxDhqG2a397hViYnikRWAJzpZXI+e1TVdOq9WcPqCVs7O6Msl7NEvNEXKgtxIO6hYM2p8Y1sQOm2wFa3KONCe3VgrfAeC8Rt+IXF4baNhPqygnUFcsCN8b9K3zqU5U1DPLwBn9pnA77iCLDFAiojltbSjLZXHTG3U/ZUW1SnSepv5As0F/fCLezTmDSABOuD3Tls6dgCBt6+laHGGeewKt7O+A39jJLzoI2Sd1LMso7m5ycY73XpW+4qU6iWHyBsWfZ664bdyy2MYuLac5aHWFdGyTldXdIGSOvQ+lQ6sKsEpvDXUEtLbXV7LCZ4fd4IJBLoZ1aSSRfgB05VUB36kkgVrUo008PLewK52k4JxG5vra7W2jQW+nCmdTqw5Y742z0rbTqU4U3DPMFl7S9nm4lZ8udBBMG1Jhg4VhkDJAGQR1rTTqdlPK3RBpWE3FlhFu0EPMC6PeTLlMYxr0Y1FseHiaykqOdWfcSaHYfs3e8NmnQRpPDK6Yk5oVgBnLFSOuG6elZ1qsKqT5NA3IOG8THF2laU+5b93X3dOjAUJ4Pq3z/GsXKl2OMekC91WIFAKAUAoBQCgFAKAUB4VB60BH3HAraQ/SW8L/ALUUZ+8VkqklyZOTVHZGxzn3O3/8mP8A9qy7ap/U/iMm5bcEto/wdvCn7MaD7hWLnJ82Mm8BWJB7QCgFAKAUAoBQCgFAKAUAoBQCgFAKAUAoBQCgFAKAUAoBQCgFAKAUAoBQH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lowchart: Alternate Process 38"/>
            <p:cNvSpPr/>
            <p:nvPr/>
          </p:nvSpPr>
          <p:spPr>
            <a:xfrm>
              <a:off x="262800" y="6426598"/>
              <a:ext cx="29494800" cy="180000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64000" y="29037110"/>
            <a:ext cx="14888011" cy="13681520"/>
            <a:chOff x="15264000" y="29037110"/>
            <a:chExt cx="14888011" cy="13681520"/>
          </a:xfrm>
        </p:grpSpPr>
        <p:grpSp>
          <p:nvGrpSpPr>
            <p:cNvPr id="18" name="Group 17"/>
            <p:cNvGrpSpPr/>
            <p:nvPr/>
          </p:nvGrpSpPr>
          <p:grpSpPr>
            <a:xfrm>
              <a:off x="16070108" y="38709614"/>
              <a:ext cx="1793776" cy="1793776"/>
              <a:chOff x="13278145" y="38118167"/>
              <a:chExt cx="1793776" cy="1793776"/>
            </a:xfrm>
          </p:grpSpPr>
          <p:pic>
            <p:nvPicPr>
              <p:cNvPr id="78" name="Picture 77" descr="http://t2.ftcdn.net/jpg/00/30/19/71/400_F_30197172_F0rpnTvUP2CZ0VTjze8IQ6szUcpgjDAp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78145" y="38118167"/>
                <a:ext cx="1793776" cy="179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Rectangle 78"/>
              <p:cNvSpPr/>
              <p:nvPr/>
            </p:nvSpPr>
            <p:spPr>
              <a:xfrm>
                <a:off x="13424096" y="38869381"/>
                <a:ext cx="1477690" cy="72008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0" name="Picture 6" descr="http://www.beyondsecure.com/wp-content/uploads/2012/02/Web-Trans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2170" y="38823171"/>
                <a:ext cx="901541" cy="81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Rectangle 60"/>
            <p:cNvSpPr/>
            <p:nvPr/>
          </p:nvSpPr>
          <p:spPr>
            <a:xfrm>
              <a:off x="15356011" y="41148970"/>
              <a:ext cx="55446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2400" b="1" dirty="0" smtClean="0"/>
                <a:t>1. UK </a:t>
              </a:r>
              <a:r>
                <a:rPr lang="en-GB" sz="2400" b="1" dirty="0"/>
                <a:t>Home Office data 2011</a:t>
              </a:r>
              <a:r>
                <a:rPr lang="en-GB" sz="2400" b="1" dirty="0" smtClean="0"/>
                <a:t>.</a:t>
              </a:r>
            </a:p>
            <a:p>
              <a:r>
                <a:rPr lang="en-GB" sz="2400" b="1" dirty="0" smtClean="0"/>
                <a:t>2. ‘Evaluating Progress in the 3Rs: </a:t>
              </a:r>
            </a:p>
            <a:p>
              <a:r>
                <a:rPr lang="en-GB" sz="2400" b="1" dirty="0"/>
                <a:t> </a:t>
              </a:r>
              <a:r>
                <a:rPr lang="en-GB" sz="2400" b="1" dirty="0" smtClean="0"/>
                <a:t>             The NC3Rs Framework’</a:t>
              </a:r>
            </a:p>
            <a:p>
              <a:r>
                <a:rPr lang="en-GB" sz="2400" b="1" dirty="0" smtClean="0"/>
                <a:t>3. Pub Med May 2013 </a:t>
              </a:r>
              <a:endParaRPr lang="en-GB" sz="2400" b="1" dirty="0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1" t="20388" r="9445" b="21018"/>
            <a:stretch/>
          </p:blipFill>
          <p:spPr>
            <a:xfrm>
              <a:off x="26119197" y="41239440"/>
              <a:ext cx="3897317" cy="1388719"/>
            </a:xfrm>
            <a:prstGeom prst="rect">
              <a:avLst/>
            </a:prstGeom>
          </p:spPr>
        </p:pic>
        <p:sp>
          <p:nvSpPr>
            <p:cNvPr id="66" name="Flowchart: Alternate Process 65"/>
            <p:cNvSpPr/>
            <p:nvPr/>
          </p:nvSpPr>
          <p:spPr>
            <a:xfrm>
              <a:off x="20900627" y="40560131"/>
              <a:ext cx="9115887" cy="608631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900626" y="40539491"/>
              <a:ext cx="9115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8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sz="3600" dirty="0" smtClean="0">
                  <a:solidFill>
                    <a:schemeClr val="bg1"/>
                  </a:solidFill>
                </a:rPr>
                <a:t>Acknowledgements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900627" y="41278470"/>
              <a:ext cx="54399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 smtClean="0"/>
                <a:t>Funding for </a:t>
              </a:r>
              <a:r>
                <a:rPr lang="en-GB" sz="2400" b="1" dirty="0" err="1" smtClean="0"/>
                <a:t>SEARCH</a:t>
              </a:r>
              <a:r>
                <a:rPr lang="en-GB" sz="2400" b="1" dirty="0" err="1">
                  <a:solidFill>
                    <a:srgbClr val="CC0066"/>
                  </a:solidFill>
                </a:rPr>
                <a:t>Breast</a:t>
              </a:r>
              <a:r>
                <a:rPr lang="en-GB" sz="2400" b="1" dirty="0">
                  <a:solidFill>
                    <a:srgbClr val="CC0066"/>
                  </a:solidFill>
                </a:rPr>
                <a:t> </a:t>
              </a:r>
              <a:r>
                <a:rPr lang="en-GB" sz="2400" b="1" dirty="0"/>
                <a:t>is </a:t>
              </a:r>
              <a:r>
                <a:rPr lang="en-GB" sz="2400" b="1" dirty="0" smtClean="0"/>
                <a:t>provided by the </a:t>
              </a:r>
              <a:r>
                <a:rPr lang="en-GB" sz="2400" b="1" dirty="0"/>
                <a:t>NC3Rs </a:t>
              </a:r>
              <a:r>
                <a:rPr lang="en-GB" sz="2400" b="1" dirty="0" smtClean="0"/>
                <a:t>under the </a:t>
              </a:r>
              <a:r>
                <a:rPr lang="en-GB" sz="2400" b="1" dirty="0"/>
                <a:t>‘Infrastructure for Impact Awards’ scheme. </a:t>
              </a:r>
              <a:endParaRPr lang="en-GB" sz="2400" dirty="0"/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15356011" y="36503876"/>
              <a:ext cx="14796000" cy="1015601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356011" y="36525942"/>
              <a:ext cx="1479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5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Join </a:t>
              </a:r>
              <a:r>
                <a:rPr lang="en-GB" dirty="0" err="1"/>
                <a:t>SEARCH</a:t>
              </a:r>
              <a:r>
                <a:rPr lang="en-GB" dirty="0" err="1">
                  <a:solidFill>
                    <a:srgbClr val="CC0066"/>
                  </a:solidFill>
                </a:rPr>
                <a:t>Breast</a:t>
              </a:r>
              <a:r>
                <a:rPr lang="en-GB" dirty="0"/>
                <a:t>!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75647" y="39351262"/>
              <a:ext cx="403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/>
                <a:t>www.searchbreast.org</a:t>
              </a:r>
              <a:endParaRPr lang="en-GB" sz="32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897295" y="39279254"/>
              <a:ext cx="41402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/>
                <a:t>help@searchbreast.org</a:t>
              </a:r>
              <a:endParaRPr lang="en-GB" sz="3200" b="1" dirty="0"/>
            </a:p>
          </p:txBody>
        </p:sp>
        <p:pic>
          <p:nvPicPr>
            <p:cNvPr id="77" name="Picture 2" descr="http://www.csulbsam.org/wp-content/uploads/2010/01/man_email_red_346210801_st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7"/>
            <a:stretch/>
          </p:blipFill>
          <p:spPr bwMode="auto">
            <a:xfrm>
              <a:off x="23221990" y="38934651"/>
              <a:ext cx="1702465" cy="1568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Flowchart: Alternate Process 88"/>
            <p:cNvSpPr/>
            <p:nvPr/>
          </p:nvSpPr>
          <p:spPr>
            <a:xfrm>
              <a:off x="15356011" y="40560131"/>
              <a:ext cx="5345573" cy="608631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356012" y="40560131"/>
              <a:ext cx="5345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800"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sz="3600" dirty="0" smtClean="0">
                  <a:solidFill>
                    <a:schemeClr val="bg1"/>
                  </a:solidFill>
                </a:rPr>
                <a:t>References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356011" y="37517415"/>
              <a:ext cx="14293521" cy="1302911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 marL="0" lvl="1" algn="just">
                <a:spcBef>
                  <a:spcPts val="800"/>
                </a:spcBef>
              </a:pPr>
              <a:r>
                <a:rPr lang="en-GB" sz="3600" b="1" dirty="0" smtClean="0"/>
                <a:t>Members </a:t>
              </a:r>
              <a:r>
                <a:rPr lang="en-GB" sz="3600" b="1" dirty="0"/>
                <a:t>can either be contributors, searchers, or a combination of both</a:t>
              </a:r>
              <a:r>
                <a:rPr lang="en-GB" sz="3600" b="1" dirty="0" smtClean="0"/>
                <a:t>.</a:t>
              </a:r>
            </a:p>
            <a:p>
              <a:pPr marL="0" lvl="1" algn="just">
                <a:spcBef>
                  <a:spcPts val="800"/>
                </a:spcBef>
              </a:pPr>
              <a:r>
                <a:rPr lang="en-US" sz="3600" b="1" dirty="0"/>
                <a:t>For more information or to join our mailing list please contact us</a:t>
              </a:r>
              <a:r>
                <a:rPr lang="en-US" sz="3600" b="1" dirty="0" smtClean="0"/>
                <a:t>:</a:t>
              </a:r>
              <a:endParaRPr lang="en-GB" sz="3200" b="1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64000" y="30615084"/>
              <a:ext cx="14795999" cy="5888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1950" lvl="1" indent="-361950" algn="just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3600" b="1" dirty="0" smtClean="0"/>
                <a:t>Fostering </a:t>
              </a:r>
              <a:r>
                <a:rPr lang="en-GB" sz="3600" b="1" dirty="0"/>
                <a:t>a culture of increased sharing of models, </a:t>
              </a:r>
              <a:r>
                <a:rPr lang="en-GB" sz="3600" b="1" dirty="0" smtClean="0"/>
                <a:t>material, </a:t>
              </a:r>
              <a:r>
                <a:rPr lang="en-GB" sz="3600" b="1" dirty="0"/>
                <a:t>and </a:t>
              </a:r>
              <a:r>
                <a:rPr lang="en-GB" sz="3600" b="1" dirty="0" smtClean="0"/>
                <a:t>expertise; </a:t>
              </a:r>
              <a:r>
                <a:rPr lang="en-GB" sz="3600" b="1" dirty="0" smtClean="0"/>
                <a:t>accelerating breast cancer research and </a:t>
              </a:r>
              <a:r>
                <a:rPr lang="en-GB" sz="3600" b="1" dirty="0">
                  <a:solidFill>
                    <a:srgbClr val="0070C0"/>
                  </a:solidFill>
                </a:rPr>
                <a:t>re</a:t>
              </a:r>
              <a:r>
                <a:rPr lang="en-GB" sz="3600" b="1" dirty="0" smtClean="0">
                  <a:solidFill>
                    <a:srgbClr val="0070C0"/>
                  </a:solidFill>
                </a:rPr>
                <a:t>ducing</a:t>
              </a:r>
              <a:r>
                <a:rPr lang="en-GB" sz="3600" b="1" dirty="0" smtClean="0"/>
                <a:t> the number of animals used.  </a:t>
              </a:r>
              <a:endParaRPr lang="en-GB" sz="3600" b="1" dirty="0"/>
            </a:p>
            <a:p>
              <a:pPr marL="361950" indent="-361950" algn="just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3600" b="1" dirty="0" smtClean="0"/>
                <a:t>Promoting </a:t>
              </a:r>
              <a:r>
                <a:rPr lang="en-GB" sz="3600" b="1" dirty="0"/>
                <a:t>the use of 3D multicellular tissue culture models, derived from human breast material </a:t>
              </a:r>
              <a:r>
                <a:rPr lang="en-GB" sz="3600" b="1" dirty="0" smtClean="0"/>
                <a:t>(collected </a:t>
              </a:r>
              <a:r>
                <a:rPr lang="en-GB" sz="3600" b="1" dirty="0"/>
                <a:t>with ethical </a:t>
              </a:r>
              <a:r>
                <a:rPr lang="en-GB" sz="3600" b="1" dirty="0" smtClean="0"/>
                <a:t>approval) as </a:t>
              </a:r>
              <a:r>
                <a:rPr lang="en-GB" sz="3600" b="1" dirty="0" smtClean="0">
                  <a:solidFill>
                    <a:srgbClr val="0070C0"/>
                  </a:solidFill>
                </a:rPr>
                <a:t>replacement</a:t>
              </a:r>
              <a:r>
                <a:rPr lang="en-GB" sz="3600" b="1" dirty="0" smtClean="0"/>
                <a:t> alternatives </a:t>
              </a:r>
              <a:r>
                <a:rPr lang="en-GB" sz="3600" b="1" dirty="0"/>
                <a:t>to animal </a:t>
              </a:r>
              <a:r>
                <a:rPr lang="en-GB" sz="3600" b="1" dirty="0" smtClean="0"/>
                <a:t>models.</a:t>
              </a:r>
            </a:p>
            <a:p>
              <a:pPr marL="361950" indent="-361950" algn="just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3600" b="1" dirty="0" smtClean="0"/>
                <a:t>Providing </a:t>
              </a:r>
              <a:r>
                <a:rPr lang="en-GB" sz="3600" b="1" dirty="0"/>
                <a:t>on-line resources that promote emerging </a:t>
              </a:r>
              <a:r>
                <a:rPr lang="en-GB" sz="3600" b="1" dirty="0">
                  <a:solidFill>
                    <a:srgbClr val="0070C0"/>
                  </a:solidFill>
                </a:rPr>
                <a:t>refinement</a:t>
              </a:r>
              <a:r>
                <a:rPr lang="en-GB" sz="3600" b="1" dirty="0"/>
                <a:t> technologies to the breast cancer community. </a:t>
              </a:r>
              <a:r>
                <a:rPr lang="en-GB" sz="3600" b="1" dirty="0" smtClean="0"/>
                <a:t>SEARCHBreast </a:t>
              </a:r>
              <a:r>
                <a:rPr lang="en-GB" sz="3600" b="1" dirty="0"/>
                <a:t>will encourage its members to share ideas on how improvements to animal welfare could be achieved. </a:t>
              </a:r>
            </a:p>
          </p:txBody>
        </p:sp>
        <p:sp>
          <p:nvSpPr>
            <p:cNvPr id="103" name="Flowchart: Alternate Process 102"/>
            <p:cNvSpPr/>
            <p:nvPr/>
          </p:nvSpPr>
          <p:spPr>
            <a:xfrm>
              <a:off x="15264000" y="29037110"/>
              <a:ext cx="14796000" cy="1569600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5284002" y="29363135"/>
              <a:ext cx="1473251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5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SEARCH</a:t>
              </a:r>
              <a:r>
                <a:rPr lang="en-GB" dirty="0">
                  <a:solidFill>
                    <a:srgbClr val="CC0066"/>
                  </a:solidFill>
                </a:rPr>
                <a:t>Breast</a:t>
              </a:r>
              <a:r>
                <a:rPr lang="en-GB" dirty="0"/>
                <a:t> will address the 3Rs by: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3598" y="7002662"/>
            <a:ext cx="14808818" cy="11638984"/>
            <a:chOff x="213598" y="7002662"/>
            <a:chExt cx="14808818" cy="11638984"/>
          </a:xfrm>
        </p:grpSpPr>
        <p:sp>
          <p:nvSpPr>
            <p:cNvPr id="5" name="Rectangle 4"/>
            <p:cNvSpPr/>
            <p:nvPr/>
          </p:nvSpPr>
          <p:spPr>
            <a:xfrm>
              <a:off x="213598" y="8874870"/>
              <a:ext cx="14782373" cy="9766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600" b="1" dirty="0" smtClean="0"/>
                <a:t>Over 3.7 </a:t>
              </a:r>
              <a:r>
                <a:rPr lang="en-GB" sz="3600" b="1" dirty="0"/>
                <a:t>million animals </a:t>
              </a:r>
              <a:r>
                <a:rPr lang="en-GB" sz="3600" b="1" dirty="0" smtClean="0"/>
                <a:t>are used </a:t>
              </a:r>
              <a:r>
                <a:rPr lang="en-GB" sz="3600" b="1" dirty="0"/>
                <a:t>in scientific research each year in the UK </a:t>
              </a:r>
              <a:r>
                <a:rPr lang="en-GB" sz="3600" b="1" dirty="0" smtClean="0"/>
                <a:t>alone</a:t>
              </a:r>
              <a:r>
                <a:rPr lang="en-GB" sz="3600" b="1" baseline="30000" dirty="0" smtClean="0"/>
                <a:t>1</a:t>
              </a:r>
              <a:r>
                <a:rPr lang="en-GB" sz="3600" b="1" dirty="0" smtClean="0"/>
                <a:t>. Some 20-30% of research council funding including the MRC, BBSRC and </a:t>
              </a:r>
              <a:r>
                <a:rPr lang="en-GB" sz="3600" b="1" dirty="0" err="1" smtClean="0"/>
                <a:t>Wellcome</a:t>
              </a:r>
              <a:r>
                <a:rPr lang="en-GB" sz="3600" b="1" dirty="0" smtClean="0"/>
                <a:t> Trust involves the use of animals</a:t>
              </a:r>
              <a:r>
                <a:rPr lang="en-GB" sz="3600" b="1" baseline="30000" dirty="0" smtClean="0"/>
                <a:t>2</a:t>
              </a:r>
              <a:r>
                <a:rPr lang="en-GB" sz="3600" b="1" dirty="0" smtClean="0"/>
                <a:t>.  </a:t>
              </a:r>
            </a:p>
            <a:p>
              <a:pPr algn="just"/>
              <a:endParaRPr lang="en-GB" sz="3600" b="1" dirty="0" smtClean="0"/>
            </a:p>
            <a:p>
              <a:pPr algn="just"/>
              <a:endParaRPr lang="en-GB" sz="3600" b="1" dirty="0" smtClean="0"/>
            </a:p>
            <a:p>
              <a:pPr algn="just"/>
              <a:endParaRPr lang="en-GB" sz="3600" b="1" dirty="0" smtClean="0"/>
            </a:p>
            <a:p>
              <a:pPr algn="just"/>
              <a:endParaRPr lang="en-GB" sz="3600" b="1" dirty="0"/>
            </a:p>
            <a:p>
              <a:pPr algn="just"/>
              <a:endParaRPr lang="en-GB" sz="3600" b="1" dirty="0" smtClean="0"/>
            </a:p>
            <a:p>
              <a:pPr algn="just"/>
              <a:endParaRPr lang="en-GB" sz="3600" b="1" dirty="0"/>
            </a:p>
            <a:p>
              <a:pPr algn="just"/>
              <a:endParaRPr lang="en-GB" sz="3600" b="1" dirty="0" smtClean="0"/>
            </a:p>
            <a:p>
              <a:pPr algn="just"/>
              <a:endParaRPr lang="en-GB" sz="3600" b="1" dirty="0"/>
            </a:p>
            <a:p>
              <a:pPr algn="just">
                <a:spcBef>
                  <a:spcPts val="1000"/>
                </a:spcBef>
              </a:pPr>
              <a:r>
                <a:rPr lang="en-GB" sz="3600" b="1" dirty="0" smtClean="0"/>
                <a:t>In </a:t>
              </a:r>
              <a:r>
                <a:rPr lang="en-GB" sz="3600" b="1" dirty="0"/>
                <a:t>the past 5 years over 200 original research </a:t>
              </a:r>
              <a:r>
                <a:rPr lang="en-GB" sz="3600" b="1" dirty="0" smtClean="0"/>
                <a:t>articles were </a:t>
              </a:r>
              <a:r>
                <a:rPr lang="en-GB" sz="3600" b="1" dirty="0"/>
                <a:t>published which used animal models of breast cancer in the UK</a:t>
              </a:r>
              <a:r>
                <a:rPr lang="en-GB" sz="3600" b="1" baseline="30000" dirty="0"/>
                <a:t>3</a:t>
              </a:r>
              <a:r>
                <a:rPr lang="en-GB" sz="3600" b="1" dirty="0"/>
                <a:t>.</a:t>
              </a:r>
            </a:p>
            <a:p>
              <a:pPr algn="just">
                <a:spcBef>
                  <a:spcPts val="1000"/>
                </a:spcBef>
              </a:pPr>
              <a:r>
                <a:rPr lang="en-GB" sz="3600" b="1" dirty="0" smtClean="0"/>
                <a:t>There is growing support amongst researchers, government and the general community to consider the </a:t>
              </a:r>
              <a:r>
                <a:rPr lang="en-GB" sz="3600" b="1" dirty="0"/>
                <a:t>Replacement, Refinement and Reduction </a:t>
              </a:r>
              <a:r>
                <a:rPr lang="en-GB" sz="3600" b="1" dirty="0" smtClean="0"/>
                <a:t>(the 3Rs) of animals in research when </a:t>
              </a:r>
              <a:r>
                <a:rPr lang="en-GB" sz="3600" b="1" dirty="0"/>
                <a:t>designing or embarking on new </a:t>
              </a:r>
              <a:r>
                <a:rPr lang="en-GB" sz="3600" b="1" i="1" dirty="0"/>
                <a:t>in vivo</a:t>
              </a:r>
              <a:r>
                <a:rPr lang="en-GB" sz="3600" b="1" dirty="0"/>
                <a:t> </a:t>
              </a:r>
              <a:r>
                <a:rPr lang="en-GB" sz="3600" b="1" dirty="0" smtClean="0"/>
                <a:t>experimentation.</a:t>
              </a:r>
            </a:p>
          </p:txBody>
        </p:sp>
        <p:pic>
          <p:nvPicPr>
            <p:cNvPr id="110" name="Picture 109" descr="http://www.genengnews.com/media/images/AnalysisAndInsight/April17_2013_24652138_MouseInGlovedHand_PDTXTumorModels_II951606322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827" y="10819086"/>
              <a:ext cx="5817843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Flowchart: Alternate Process 113"/>
            <p:cNvSpPr/>
            <p:nvPr/>
          </p:nvSpPr>
          <p:spPr>
            <a:xfrm>
              <a:off x="213598" y="7074670"/>
              <a:ext cx="14796601" cy="1569660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34331" y="7002662"/>
              <a:ext cx="1478808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</a:rPr>
                <a:t>Replacement</a:t>
              </a:r>
              <a:r>
                <a:rPr lang="en-GB" sz="5400" b="1" dirty="0">
                  <a:solidFill>
                    <a:schemeClr val="bg1"/>
                  </a:solidFill>
                </a:rPr>
                <a:t>, Refinement and Reduction </a:t>
              </a:r>
              <a:r>
                <a:rPr lang="en-GB" sz="5400" b="1" dirty="0" smtClean="0">
                  <a:solidFill>
                    <a:schemeClr val="bg1"/>
                  </a:solidFill>
                </a:rPr>
                <a:t>of </a:t>
              </a:r>
              <a:r>
                <a:rPr lang="en-GB" sz="5400" b="1" dirty="0">
                  <a:solidFill>
                    <a:schemeClr val="bg1"/>
                  </a:solidFill>
                </a:rPr>
                <a:t>animals in </a:t>
              </a:r>
              <a:r>
                <a:rPr lang="en-GB" sz="5400" b="1" dirty="0" smtClean="0">
                  <a:solidFill>
                    <a:schemeClr val="bg1"/>
                  </a:solidFill>
                </a:rPr>
                <a:t>science research</a:t>
              </a:r>
              <a:endParaRPr lang="en-GB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2323" y="18955990"/>
            <a:ext cx="14905656" cy="12961440"/>
            <a:chOff x="162323" y="18955990"/>
            <a:chExt cx="14905656" cy="12961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366" y="22931830"/>
              <a:ext cx="7409613" cy="8985600"/>
            </a:xfrm>
            <a:prstGeom prst="rect">
              <a:avLst/>
            </a:prstGeom>
          </p:spPr>
        </p:pic>
        <p:sp>
          <p:nvSpPr>
            <p:cNvPr id="106" name="Flowchart: Alternate Process 105"/>
            <p:cNvSpPr/>
            <p:nvPr/>
          </p:nvSpPr>
          <p:spPr>
            <a:xfrm>
              <a:off x="212400" y="19027998"/>
              <a:ext cx="14796000" cy="1569600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4331" y="18955990"/>
              <a:ext cx="1473879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5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SEARCH</a:t>
              </a:r>
              <a:r>
                <a:rPr lang="en-GB" dirty="0">
                  <a:solidFill>
                    <a:srgbClr val="CC0066"/>
                  </a:solidFill>
                </a:rPr>
                <a:t>Breast</a:t>
              </a:r>
              <a:r>
                <a:rPr lang="en-GB" dirty="0"/>
                <a:t>: Sharing Experimental Animal Resources; Coordinating Holdings in breast cancer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2323" y="23300277"/>
              <a:ext cx="96490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en-GB" sz="3600" b="1" dirty="0"/>
                <a:t>is a collaboration between four research institutes across the </a:t>
              </a:r>
              <a:r>
                <a:rPr lang="en-GB" sz="3600" b="1" dirty="0" smtClean="0"/>
                <a:t>UK.</a:t>
              </a:r>
            </a:p>
          </p:txBody>
        </p:sp>
        <p:pic>
          <p:nvPicPr>
            <p:cNvPr id="109" name="Picture 7" descr="http://ecancer.org/site/cache/images/6373_329x104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" t="-1" b="22005"/>
            <a:stretch/>
          </p:blipFill>
          <p:spPr bwMode="auto">
            <a:xfrm>
              <a:off x="738387" y="26012774"/>
              <a:ext cx="4031305" cy="1077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https://encrypted-tbn1.gstatic.com/images?q=tbn:ANd9GcQvR2nsboHfxG237UmrZh6Sa8F8VxU098-HXFTsmlR5KYm0nvVrmz7c8F08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2" t="15552" r="18529" b="36421"/>
            <a:stretch/>
          </p:blipFill>
          <p:spPr bwMode="auto">
            <a:xfrm>
              <a:off x="4939167" y="26022518"/>
              <a:ext cx="3144036" cy="117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21" y="24644622"/>
              <a:ext cx="2577678" cy="1199770"/>
            </a:xfrm>
            <a:prstGeom prst="rect">
              <a:avLst/>
            </a:prstGeom>
          </p:spPr>
        </p:pic>
        <p:pic>
          <p:nvPicPr>
            <p:cNvPr id="113" name="Picture 2" descr="http://138.37.175.147/searchbreast/dev/html/images/bci_logo-dark_blue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662" y="24689199"/>
              <a:ext cx="2199517" cy="103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62323" y="20839906"/>
              <a:ext cx="14396598" cy="2436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3600" b="1" dirty="0"/>
                <a:t>The </a:t>
              </a:r>
              <a:r>
                <a:rPr lang="en-GB" sz="3600" b="1" dirty="0" smtClean="0"/>
                <a:t>SEARCH</a:t>
              </a:r>
              <a:r>
                <a:rPr lang="en-GB" sz="3600" b="1" dirty="0">
                  <a:solidFill>
                    <a:srgbClr val="CC0066"/>
                  </a:solidFill>
                </a:rPr>
                <a:t>Breast </a:t>
              </a:r>
              <a:r>
                <a:rPr lang="en-GB" sz="3600" b="1" dirty="0" smtClean="0"/>
                <a:t>  </a:t>
              </a:r>
              <a:r>
                <a:rPr lang="en-GB" sz="3600" b="1" dirty="0"/>
                <a:t>initiative:</a:t>
              </a:r>
            </a:p>
            <a:p>
              <a:pPr marL="571500" indent="-571500" algn="just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GB" sz="3600" b="1" dirty="0" smtClean="0"/>
                <a:t>was </a:t>
              </a:r>
              <a:r>
                <a:rPr lang="en-GB" sz="3600" b="1" dirty="0"/>
                <a:t>established to impact the 3Rs through connecting breast cancer researchers with a view to sharing their surplus archival materials on a collaborative basis. </a:t>
              </a:r>
              <a:endParaRPr lang="en-GB" sz="3600" b="1" dirty="0" smtClean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2323" y="27372115"/>
              <a:ext cx="7672427" cy="4483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GB" sz="3600" b="1" dirty="0" smtClean="0"/>
                <a:t>has </a:t>
              </a:r>
              <a:r>
                <a:rPr lang="en-GB" sz="3600" b="1" dirty="0"/>
                <a:t>cultivated a </a:t>
              </a:r>
              <a:r>
                <a:rPr lang="en-GB" sz="3600" b="1" dirty="0" smtClean="0"/>
                <a:t>membership of </a:t>
              </a:r>
              <a:r>
                <a:rPr lang="en-GB" sz="3600" b="1" dirty="0"/>
                <a:t>over 40 UK breast cancer researchers with collective expertise </a:t>
              </a:r>
              <a:r>
                <a:rPr lang="en-GB" sz="3600" b="1" dirty="0" smtClean="0"/>
                <a:t>in:</a:t>
              </a:r>
            </a:p>
            <a:p>
              <a:pPr marL="1892300" lvl="1" indent="-536575" algn="just">
                <a:spcBef>
                  <a:spcPts val="1000"/>
                </a:spcBef>
                <a:buFont typeface="Courier New" panose="02070309020205020404" pitchFamily="49" charset="0"/>
                <a:buChar char="o"/>
              </a:pPr>
              <a:r>
                <a:rPr lang="en-GB" sz="3600" b="1" dirty="0" smtClean="0"/>
                <a:t>genetically engineered, </a:t>
              </a:r>
            </a:p>
            <a:p>
              <a:pPr marL="1892300" lvl="1" indent="-536575" algn="just">
                <a:spcBef>
                  <a:spcPts val="1000"/>
                </a:spcBef>
                <a:buFont typeface="Courier New" panose="02070309020205020404" pitchFamily="49" charset="0"/>
                <a:buChar char="o"/>
              </a:pPr>
              <a:r>
                <a:rPr lang="en-GB" sz="3600" b="1" dirty="0" smtClean="0"/>
                <a:t>transplantation, </a:t>
              </a:r>
              <a:r>
                <a:rPr lang="en-GB" sz="3600" b="1" dirty="0"/>
                <a:t>and </a:t>
              </a:r>
              <a:endParaRPr lang="en-GB" sz="3600" b="1" dirty="0" smtClean="0"/>
            </a:p>
            <a:p>
              <a:pPr marL="1892300" lvl="1" indent="-536575" algn="just">
                <a:spcBef>
                  <a:spcPts val="1000"/>
                </a:spcBef>
                <a:buFont typeface="Courier New" panose="02070309020205020404" pitchFamily="49" charset="0"/>
                <a:buChar char="o"/>
              </a:pPr>
              <a:r>
                <a:rPr lang="en-GB" sz="3600" b="1" dirty="0" smtClean="0"/>
                <a:t>syngeneic </a:t>
              </a:r>
            </a:p>
            <a:p>
              <a:pPr marL="630238" algn="just">
                <a:spcBef>
                  <a:spcPts val="1000"/>
                </a:spcBef>
              </a:pPr>
              <a:r>
                <a:rPr lang="en-GB" sz="3600" b="1" dirty="0" smtClean="0"/>
                <a:t>mouse models of </a:t>
              </a:r>
              <a:r>
                <a:rPr lang="en-GB" sz="3600" b="1" dirty="0"/>
                <a:t>breast cancer.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5168" y="32067690"/>
            <a:ext cx="14837248" cy="10209185"/>
            <a:chOff x="185168" y="32067690"/>
            <a:chExt cx="14837248" cy="10209185"/>
          </a:xfrm>
        </p:grpSpPr>
        <p:sp>
          <p:nvSpPr>
            <p:cNvPr id="104" name="Rectangle 103"/>
            <p:cNvSpPr/>
            <p:nvPr/>
          </p:nvSpPr>
          <p:spPr>
            <a:xfrm>
              <a:off x="256891" y="33957472"/>
              <a:ext cx="14667072" cy="1200318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r>
                <a:rPr lang="en-GB" sz="3600" b="1" dirty="0"/>
                <a:t>A secure searchable web-based platform of animal resources relating to breast cancer </a:t>
              </a:r>
              <a:r>
                <a:rPr lang="en-GB" sz="3600" b="1" dirty="0" smtClean="0"/>
                <a:t>has been </a:t>
              </a:r>
              <a:r>
                <a:rPr lang="en-GB" sz="3600" b="1" dirty="0"/>
                <a:t>developed. </a:t>
              </a:r>
              <a:endParaRPr lang="en-GB" sz="3600" b="1" dirty="0" smtClean="0"/>
            </a:p>
          </p:txBody>
        </p:sp>
        <p:sp>
          <p:nvSpPr>
            <p:cNvPr id="74" name="Flowchart: Alternate Process 73"/>
            <p:cNvSpPr/>
            <p:nvPr/>
          </p:nvSpPr>
          <p:spPr>
            <a:xfrm>
              <a:off x="212400" y="32067690"/>
              <a:ext cx="14796000" cy="1569600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5168" y="32434260"/>
              <a:ext cx="148372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5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www.searchbreast.org</a:t>
              </a: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7" r="984" b="9684"/>
            <a:stretch/>
          </p:blipFill>
          <p:spPr bwMode="auto">
            <a:xfrm>
              <a:off x="306339" y="35363777"/>
              <a:ext cx="14551186" cy="691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5264000" y="7074670"/>
            <a:ext cx="14781643" cy="22190194"/>
            <a:chOff x="15264000" y="7074670"/>
            <a:chExt cx="14781643" cy="22190194"/>
          </a:xfrm>
        </p:grpSpPr>
        <p:sp>
          <p:nvSpPr>
            <p:cNvPr id="102" name="Rectangle 101"/>
            <p:cNvSpPr/>
            <p:nvPr/>
          </p:nvSpPr>
          <p:spPr>
            <a:xfrm>
              <a:off x="15284003" y="8802862"/>
              <a:ext cx="14689632" cy="20462002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r>
                <a:rPr lang="en-GB" sz="3600" b="1" dirty="0" smtClean="0"/>
                <a:t>Members will be able to log onto the SEARCH</a:t>
              </a:r>
              <a:r>
                <a:rPr lang="en-GB" sz="3600" b="1" dirty="0" smtClean="0">
                  <a:solidFill>
                    <a:srgbClr val="CC0066"/>
                  </a:solidFill>
                </a:rPr>
                <a:t>Breast</a:t>
              </a:r>
              <a:r>
                <a:rPr lang="en-GB" sz="3600" b="1" dirty="0" smtClean="0">
                  <a:solidFill>
                    <a:srgbClr val="FF00FF"/>
                  </a:solidFill>
                </a:rPr>
                <a:t> </a:t>
              </a:r>
              <a:r>
                <a:rPr lang="en-GB" sz="3600" b="1" dirty="0" smtClean="0"/>
                <a:t>database and enter details of available material to </a:t>
              </a:r>
              <a:r>
                <a:rPr lang="en-GB" sz="3600" b="1" dirty="0" smtClean="0">
                  <a:solidFill>
                    <a:srgbClr val="0070C0"/>
                  </a:solidFill>
                </a:rPr>
                <a:t>share</a:t>
              </a:r>
              <a:r>
                <a:rPr lang="en-GB" sz="3600" b="1" dirty="0" smtClean="0"/>
                <a:t>. </a:t>
              </a:r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0" lvl="1" algn="just"/>
              <a:endParaRPr lang="en-GB" sz="3600" b="1" dirty="0" smtClean="0"/>
            </a:p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endParaRPr lang="en-GB" sz="3600" b="1" dirty="0"/>
            </a:p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endParaRPr lang="en-GB" sz="3600" b="1" dirty="0" smtClean="0"/>
            </a:p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endParaRPr lang="en-GB" sz="3600" b="1" dirty="0"/>
            </a:p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endParaRPr lang="en-GB" sz="3600" b="1" dirty="0"/>
            </a:p>
            <a:p>
              <a:pPr marL="0" lvl="1" algn="just">
                <a:spcBef>
                  <a:spcPts val="1000"/>
                </a:spcBef>
                <a:spcAft>
                  <a:spcPts val="1000"/>
                </a:spcAft>
              </a:pPr>
              <a:r>
                <a:rPr lang="en-GB" sz="3600" b="1" dirty="0" smtClean="0"/>
                <a:t>Researchers </a:t>
              </a:r>
              <a:r>
                <a:rPr lang="en-GB" sz="3600" b="1" dirty="0"/>
                <a:t>seeking material can log onto SEARCH</a:t>
              </a:r>
              <a:r>
                <a:rPr lang="en-GB" sz="3600" b="1" dirty="0">
                  <a:solidFill>
                    <a:srgbClr val="CC0066"/>
                  </a:solidFill>
                </a:rPr>
                <a:t>Breast</a:t>
              </a:r>
              <a:r>
                <a:rPr lang="en-GB" sz="3600" b="1" dirty="0"/>
                <a:t> and search for the relevant model and/or tissues which are available to </a:t>
              </a:r>
              <a:r>
                <a:rPr lang="en-GB" sz="3600" b="1" dirty="0">
                  <a:solidFill>
                    <a:srgbClr val="0070C0"/>
                  </a:solidFill>
                </a:rPr>
                <a:t>share</a:t>
              </a:r>
              <a:r>
                <a:rPr lang="en-GB" sz="3600" b="1" dirty="0"/>
                <a:t>. Search results will display details of appropriate materials</a:t>
              </a:r>
              <a:r>
                <a:rPr lang="en-GB" sz="3600" b="1" dirty="0" smtClean="0"/>
                <a:t>.</a:t>
              </a:r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36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700" b="1" dirty="0" smtClean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700" b="1" dirty="0"/>
            </a:p>
            <a:p>
              <a:pPr marL="342900" lvl="1" indent="-342900" algn="just"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GB" sz="600" b="1" dirty="0" smtClean="0"/>
            </a:p>
            <a:p>
              <a:pPr marL="0" lvl="1" algn="just">
                <a:spcBef>
                  <a:spcPts val="800"/>
                </a:spcBef>
                <a:spcAft>
                  <a:spcPts val="1000"/>
                </a:spcAft>
              </a:pPr>
              <a:r>
                <a:rPr lang="en-GB" sz="3600" b="1" dirty="0" smtClean="0"/>
                <a:t>The </a:t>
              </a:r>
              <a:r>
                <a:rPr lang="en-GB" sz="3600" b="1" dirty="0"/>
                <a:t>owner of the material </a:t>
              </a:r>
              <a:r>
                <a:rPr lang="en-GB" sz="3600" b="1" dirty="0" smtClean="0"/>
                <a:t>can then contact the </a:t>
              </a:r>
              <a:r>
                <a:rPr lang="en-GB" sz="3600" b="1" dirty="0"/>
                <a:t>searcher </a:t>
              </a:r>
              <a:r>
                <a:rPr lang="en-GB" sz="3600" b="1" dirty="0" smtClean="0"/>
                <a:t>directly to begin communication. SEARCH</a:t>
              </a:r>
              <a:r>
                <a:rPr lang="en-GB" sz="3600" b="1" dirty="0" smtClean="0">
                  <a:solidFill>
                    <a:srgbClr val="CC0066"/>
                  </a:solidFill>
                </a:rPr>
                <a:t>Breast </a:t>
              </a:r>
              <a:r>
                <a:rPr lang="en-GB" sz="3600" b="1" dirty="0" smtClean="0"/>
                <a:t>to be acknowledged</a:t>
              </a:r>
              <a:r>
                <a:rPr lang="en-GB" sz="3600" b="1" dirty="0" smtClean="0">
                  <a:solidFill>
                    <a:srgbClr val="CC0066"/>
                  </a:solidFill>
                </a:rPr>
                <a:t> </a:t>
              </a:r>
              <a:r>
                <a:rPr lang="en-GB" sz="3600" b="1" dirty="0" smtClean="0"/>
                <a:t>for </a:t>
              </a:r>
              <a:r>
                <a:rPr lang="en-GB" sz="3600" b="1" dirty="0"/>
                <a:t>any collaborations forged</a:t>
              </a:r>
              <a:r>
                <a:rPr lang="en-GB" sz="3600" b="1" dirty="0" smtClean="0"/>
                <a:t>.</a:t>
              </a:r>
            </a:p>
          </p:txBody>
        </p:sp>
        <p:sp>
          <p:nvSpPr>
            <p:cNvPr id="91" name="Flowchart: Alternate Process 90"/>
            <p:cNvSpPr/>
            <p:nvPr/>
          </p:nvSpPr>
          <p:spPr>
            <a:xfrm>
              <a:off x="15264000" y="7074670"/>
              <a:ext cx="14617624" cy="1569600"/>
            </a:xfrm>
            <a:prstGeom prst="flowChartAlternateProcess">
              <a:avLst/>
            </a:prstGeom>
            <a:solidFill>
              <a:schemeClr val="tx1">
                <a:alpha val="79000"/>
              </a:schemeClr>
            </a:solidFill>
            <a:ln w="34925">
              <a:solidFill>
                <a:srgbClr val="FF0066"/>
              </a:solidFill>
            </a:ln>
            <a:effectLst>
              <a:outerShdw blurRad="292100" dist="38100" dir="2700000" algn="tl" rotWithShape="0">
                <a:srgbClr val="FF3399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contourW="12700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b="1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276891" y="10321076"/>
              <a:ext cx="6558843" cy="7082682"/>
              <a:chOff x="15997968" y="10567149"/>
              <a:chExt cx="6558843" cy="708268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7582144" y="11287229"/>
                <a:ext cx="3888432" cy="2772217"/>
                <a:chOff x="16245812" y="12854541"/>
                <a:chExt cx="4158326" cy="2772217"/>
              </a:xfrm>
            </p:grpSpPr>
            <p:pic>
              <p:nvPicPr>
                <p:cNvPr id="96" name="Picture 6" descr="http://medcitynews.com/wp-content/uploads/bigstock-Healthcare-Network-21692141-300x200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5812" y="12854541"/>
                  <a:ext cx="4158326" cy="27722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2" descr="http://www.graphicsfuel.com/wp-content/uploads/2012/10/database-512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28048" y="13282438"/>
                  <a:ext cx="993852" cy="16561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1" name="Title 4"/>
              <p:cNvSpPr txBox="1">
                <a:spLocks/>
              </p:cNvSpPr>
              <p:nvPr/>
            </p:nvSpPr>
            <p:spPr>
              <a:xfrm>
                <a:off x="16430146" y="10567149"/>
                <a:ext cx="5688502" cy="864096"/>
              </a:xfrm>
              <a:prstGeom prst="rect">
                <a:avLst/>
              </a:prstGeom>
            </p:spPr>
            <p:txBody>
              <a:bodyPr vert="horz" lIns="91431" tIns="45715" rIns="91431" bIns="45715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GB" sz="4000" b="1" dirty="0" smtClean="0"/>
                  <a:t>A Virtual Resource</a:t>
                </a:r>
                <a:endParaRPr lang="en-GB" sz="40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5997968" y="14233511"/>
                <a:ext cx="6558843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just"/>
                <a:r>
                  <a:rPr lang="en-GB" sz="3600" b="1" dirty="0"/>
                  <a:t>SEARCH</a:t>
                </a:r>
                <a:r>
                  <a:rPr lang="en-GB" sz="3600" b="1" dirty="0">
                    <a:solidFill>
                      <a:srgbClr val="CC0066"/>
                    </a:solidFill>
                  </a:rPr>
                  <a:t>Breast</a:t>
                </a:r>
                <a:r>
                  <a:rPr lang="en-GB" sz="3600" b="1" dirty="0">
                    <a:solidFill>
                      <a:srgbClr val="FF00FF"/>
                    </a:solidFill>
                  </a:rPr>
                  <a:t> </a:t>
                </a:r>
                <a:r>
                  <a:rPr lang="en-GB" sz="3600" b="1" dirty="0"/>
                  <a:t>won’t </a:t>
                </a:r>
                <a:r>
                  <a:rPr lang="en-GB" sz="3600" b="1" dirty="0" smtClean="0"/>
                  <a:t>physically store </a:t>
                </a:r>
                <a:r>
                  <a:rPr lang="en-GB" sz="3600" b="1" dirty="0"/>
                  <a:t>available material. It </a:t>
                </a:r>
                <a:r>
                  <a:rPr lang="en-GB" sz="3600" b="1" dirty="0" smtClean="0"/>
                  <a:t>will store </a:t>
                </a:r>
                <a:r>
                  <a:rPr lang="en-GB" sz="3600" b="1" dirty="0"/>
                  <a:t>information about the </a:t>
                </a:r>
                <a:r>
                  <a:rPr lang="en-GB" sz="3600" b="1" dirty="0" smtClean="0"/>
                  <a:t>material. Material </a:t>
                </a:r>
                <a:r>
                  <a:rPr lang="en-GB" sz="3600" b="1" dirty="0"/>
                  <a:t>will remain with and under </a:t>
                </a:r>
                <a:r>
                  <a:rPr lang="en-GB" sz="3600" b="1" dirty="0" smtClean="0"/>
                  <a:t>the </a:t>
                </a:r>
                <a:r>
                  <a:rPr lang="en-GB" sz="3600" b="1" dirty="0"/>
                  <a:t>ownership of the contributor.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3317632" y="20828198"/>
              <a:ext cx="6728011" cy="5260652"/>
              <a:chOff x="23317632" y="20828198"/>
              <a:chExt cx="6728011" cy="5260652"/>
            </a:xfrm>
          </p:grpSpPr>
          <p:pic>
            <p:nvPicPr>
              <p:cNvPr id="82" name="Picture 2" descr="https://encrypted-tbn2.gstatic.com/images?q=tbn:ANd9GcTwtUdyzYVbikXROeNWYjUqFoaDqUkqru_VbzzRvKGIJgQrN7hS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1386" y="21620286"/>
                <a:ext cx="2486025" cy="183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itle 4"/>
              <p:cNvSpPr txBox="1">
                <a:spLocks/>
              </p:cNvSpPr>
              <p:nvPr/>
            </p:nvSpPr>
            <p:spPr>
              <a:xfrm>
                <a:off x="23317632" y="20828198"/>
                <a:ext cx="6563991" cy="864096"/>
              </a:xfrm>
              <a:prstGeom prst="rect">
                <a:avLst/>
              </a:prstGeom>
            </p:spPr>
            <p:txBody>
              <a:bodyPr vert="horz" lIns="91431" tIns="45715" rIns="91431" bIns="45715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GB" sz="4000" b="1" dirty="0" smtClean="0"/>
                  <a:t>Connecting Researchers</a:t>
                </a:r>
                <a:endParaRPr lang="en-GB" sz="4000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3317632" y="23780526"/>
                <a:ext cx="672801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just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3600" b="1" dirty="0"/>
                  <a:t>SEARCH</a:t>
                </a:r>
                <a:r>
                  <a:rPr lang="en-GB" sz="3600" b="1" dirty="0">
                    <a:solidFill>
                      <a:srgbClr val="CC0066"/>
                    </a:solidFill>
                  </a:rPr>
                  <a:t>Breast </a:t>
                </a:r>
                <a:r>
                  <a:rPr lang="en-GB" sz="3600" b="1" dirty="0"/>
                  <a:t>will then contact the owner of the material on the searcher’s behalf, informing them of a potential </a:t>
                </a:r>
                <a:r>
                  <a:rPr lang="en-GB" sz="3600" b="1" dirty="0">
                    <a:solidFill>
                      <a:srgbClr val="0070C0"/>
                    </a:solidFill>
                  </a:rPr>
                  <a:t>connection</a:t>
                </a:r>
                <a:r>
                  <a:rPr lang="en-GB" sz="3600" b="1" dirty="0"/>
                  <a:t>. 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5364527" y="7434710"/>
              <a:ext cx="144241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</a:rPr>
                <a:t>SEARCH</a:t>
              </a:r>
              <a:r>
                <a:rPr lang="en-GB" sz="5400" b="1" dirty="0">
                  <a:solidFill>
                    <a:srgbClr val="CC3399"/>
                  </a:solidFill>
                </a:rPr>
                <a:t>Breast: </a:t>
              </a:r>
              <a:r>
                <a:rPr lang="en-GB" sz="5400" b="1" dirty="0">
                  <a:solidFill>
                    <a:schemeClr val="bg1"/>
                  </a:solidFill>
                </a:rPr>
                <a:t>Connect. Share. </a:t>
              </a:r>
              <a:r>
                <a:rPr lang="en-GB" sz="5400" b="1" dirty="0" smtClean="0">
                  <a:solidFill>
                    <a:schemeClr val="bg1"/>
                  </a:solidFill>
                </a:rPr>
                <a:t>Discover.</a:t>
              </a:r>
              <a:endParaRPr lang="en-GB" sz="54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0" t="6867" r="26499" b="3256"/>
            <a:stretch/>
          </p:blipFill>
          <p:spPr bwMode="auto">
            <a:xfrm>
              <a:off x="15793352" y="10207830"/>
              <a:ext cx="7051491" cy="7308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" name="Group 119"/>
            <p:cNvGrpSpPr/>
            <p:nvPr/>
          </p:nvGrpSpPr>
          <p:grpSpPr>
            <a:xfrm>
              <a:off x="20906898" y="10211318"/>
              <a:ext cx="1912392" cy="541806"/>
              <a:chOff x="19820507" y="9810974"/>
              <a:chExt cx="1951705" cy="678875"/>
            </a:xfrm>
          </p:grpSpPr>
          <p:sp>
            <p:nvSpPr>
              <p:cNvPr id="121" name="Flowchart: Alternate Process 120"/>
              <p:cNvSpPr/>
              <p:nvPr/>
            </p:nvSpPr>
            <p:spPr>
              <a:xfrm>
                <a:off x="19820507" y="9810974"/>
                <a:ext cx="1912392" cy="678875"/>
              </a:xfrm>
              <a:prstGeom prst="flowChartAlternateProcess">
                <a:avLst/>
              </a:prstGeom>
              <a:solidFill>
                <a:srgbClr val="FCBCFC">
                  <a:alpha val="79000"/>
                </a:srgbClr>
              </a:solidFill>
              <a:ln w="34925">
                <a:solidFill>
                  <a:srgbClr val="FF0066"/>
                </a:solidFill>
              </a:ln>
              <a:effectLst>
                <a:outerShdw blurRad="292100" dist="38100" dir="2700000" algn="tl" rotWithShape="0">
                  <a:srgbClr val="FF3399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859820" y="9829560"/>
                <a:ext cx="1912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800" b="1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sz="2800" dirty="0" smtClean="0">
                    <a:solidFill>
                      <a:schemeClr val="bg1"/>
                    </a:solidFill>
                  </a:rPr>
                  <a:t>Deposit</a:t>
                </a:r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1" t="6838" r="25842" b="5200"/>
            <a:stretch/>
          </p:blipFill>
          <p:spPr bwMode="auto">
            <a:xfrm>
              <a:off x="15793200" y="19976302"/>
              <a:ext cx="7204433" cy="7336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6070108" y="19820086"/>
              <a:ext cx="1912392" cy="555187"/>
              <a:chOff x="19820507" y="9810974"/>
              <a:chExt cx="1951705" cy="695641"/>
            </a:xfrm>
          </p:grpSpPr>
          <p:sp>
            <p:nvSpPr>
              <p:cNvPr id="93" name="Flowchart: Alternate Process 92"/>
              <p:cNvSpPr/>
              <p:nvPr/>
            </p:nvSpPr>
            <p:spPr>
              <a:xfrm>
                <a:off x="19820507" y="9810974"/>
                <a:ext cx="1912392" cy="678875"/>
              </a:xfrm>
              <a:prstGeom prst="flowChartAlternateProcess">
                <a:avLst/>
              </a:prstGeom>
              <a:solidFill>
                <a:srgbClr val="FCBCFC">
                  <a:alpha val="79000"/>
                </a:srgbClr>
              </a:solidFill>
              <a:ln w="34925">
                <a:solidFill>
                  <a:srgbClr val="FF0066"/>
                </a:solidFill>
              </a:ln>
              <a:effectLst>
                <a:outerShdw blurRad="292100" dist="38100" dir="2700000" algn="tl" rotWithShape="0">
                  <a:srgbClr val="FF3399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9859820" y="9851028"/>
                <a:ext cx="1912392" cy="65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800" b="1"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GB" sz="2800" dirty="0" smtClean="0">
                    <a:solidFill>
                      <a:schemeClr val="bg1"/>
                    </a:solidFill>
                  </a:rPr>
                  <a:t>Search</a:t>
                </a:r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1" name="Oval 80"/>
          <p:cNvSpPr>
            <a:spLocks noChangeAspect="1"/>
          </p:cNvSpPr>
          <p:nvPr/>
        </p:nvSpPr>
        <p:spPr>
          <a:xfrm>
            <a:off x="5490860" y="24073976"/>
            <a:ext cx="185015" cy="21060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834750" y="28173014"/>
            <a:ext cx="185015" cy="21060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8775</TotalTime>
  <Words>602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Bethny Morrissey</dc:creator>
  <cp:lastModifiedBy>Bethny Morrissey</cp:lastModifiedBy>
  <cp:revision>204</cp:revision>
  <cp:lastPrinted>2014-10-28T14:59:34Z</cp:lastPrinted>
  <dcterms:created xsi:type="dcterms:W3CDTF">2014-05-08T09:17:37Z</dcterms:created>
  <dcterms:modified xsi:type="dcterms:W3CDTF">2014-10-28T15:07:01Z</dcterms:modified>
</cp:coreProperties>
</file>